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5.xml" ContentType="application/vnd.openxmlformats-officedocument.theme+xml"/>
  <Override PartName="/ppt/tags/tag94.xml" ContentType="application/vnd.openxmlformats-officedocument.presentationml.tags+xml"/>
  <Override PartName="/ppt/notesSlides/notesSlide1.xml" ContentType="application/vnd.openxmlformats-officedocument.presentationml.notesSlide+xml"/>
  <Override PartName="/ppt/tags/tag95.xml" ContentType="application/vnd.openxmlformats-officedocument.presentationml.tags+xml"/>
  <Override PartName="/ppt/notesSlides/notesSlide2.xml" ContentType="application/vnd.openxmlformats-officedocument.presentationml.notesSlide+xml"/>
  <Override PartName="/ppt/tags/tag96.xml" ContentType="application/vnd.openxmlformats-officedocument.presentationml.tags+xml"/>
  <Override PartName="/ppt/notesSlides/notesSlide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4.xml" ContentType="application/vnd.openxmlformats-officedocument.presentationml.notesSlide+xml"/>
  <Override PartName="/ppt/tags/tag99.xml" ContentType="application/vnd.openxmlformats-officedocument.presentationml.tags+xml"/>
  <Override PartName="/ppt/notesSlides/notesSlide5.xml" ContentType="application/vnd.openxmlformats-officedocument.presentationml.notesSlide+xml"/>
  <Override PartName="/ppt/tags/tag100.xml" ContentType="application/vnd.openxmlformats-officedocument.presentationml.tags+xml"/>
  <Override PartName="/ppt/notesSlides/notesSlide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7.xml" ContentType="application/vnd.openxmlformats-officedocument.presentationml.notesSlide+xml"/>
  <Override PartName="/ppt/tags/tag107.xml" ContentType="application/vnd.openxmlformats-officedocument.presentationml.tags+xml"/>
  <Override PartName="/ppt/notesSlides/notesSlide8.xml" ContentType="application/vnd.openxmlformats-officedocument.presentationml.notesSlide+xml"/>
  <Override PartName="/ppt/tags/tag108.xml" ContentType="application/vnd.openxmlformats-officedocument.presentationml.tags+xml"/>
  <Override PartName="/ppt/notesSlides/notesSlide9.xml" ContentType="application/vnd.openxmlformats-officedocument.presentationml.notesSlide+xml"/>
  <Override PartName="/ppt/tags/tag109.xml" ContentType="application/vnd.openxmlformats-officedocument.presentationml.tags+xml"/>
  <Override PartName="/ppt/notesSlides/notesSlide10.xml" ContentType="application/vnd.openxmlformats-officedocument.presentationml.notesSlide+xml"/>
  <Override PartName="/ppt/tags/tag110.xml" ContentType="application/vnd.openxmlformats-officedocument.presentationml.tags+xml"/>
  <Override PartName="/ppt/notesSlides/notesSlide11.xml" ContentType="application/vnd.openxmlformats-officedocument.presentationml.notesSlide+xml"/>
  <Override PartName="/ppt/tags/tag111.xml" ContentType="application/vnd.openxmlformats-officedocument.presentationml.tags+xml"/>
  <Override PartName="/ppt/notesSlides/notesSlide12.xml" ContentType="application/vnd.openxmlformats-officedocument.presentationml.notesSlide+xml"/>
  <Override PartName="/ppt/tags/tag112.xml" ContentType="application/vnd.openxmlformats-officedocument.presentationml.tags+xml"/>
  <Override PartName="/ppt/notesSlides/notesSlide13.xml" ContentType="application/vnd.openxmlformats-officedocument.presentationml.notesSlide+xml"/>
  <Override PartName="/ppt/tags/tag113.xml" ContentType="application/vnd.openxmlformats-officedocument.presentationml.tags+xml"/>
  <Override PartName="/ppt/notesSlides/notesSlide14.xml" ContentType="application/vnd.openxmlformats-officedocument.presentationml.notesSlide+xml"/>
  <Override PartName="/ppt/tags/tag114.xml" ContentType="application/vnd.openxmlformats-officedocument.presentationml.tags+xml"/>
  <Override PartName="/ppt/notesSlides/notesSlide15.xml" ContentType="application/vnd.openxmlformats-officedocument.presentationml.notesSlide+xml"/>
  <Override PartName="/ppt/tags/tag115.xml" ContentType="application/vnd.openxmlformats-officedocument.presentationml.tags+xml"/>
  <Override PartName="/ppt/notesSlides/notesSlide16.xml" ContentType="application/vnd.openxmlformats-officedocument.presentationml.notesSlide+xml"/>
  <Override PartName="/ppt/tags/tag116.xml" ContentType="application/vnd.openxmlformats-officedocument.presentationml.tags+xml"/>
  <Override PartName="/ppt/notesSlides/notesSlide17.xml" ContentType="application/vnd.openxmlformats-officedocument.presentationml.notesSlide+xml"/>
  <Override PartName="/ppt/tags/tag117.xml" ContentType="application/vnd.openxmlformats-officedocument.presentationml.tags+xml"/>
  <Override PartName="/ppt/notesSlides/notesSlide18.xml" ContentType="application/vnd.openxmlformats-officedocument.presentationml.notesSlide+xml"/>
  <Override PartName="/ppt/tags/tag118.xml" ContentType="application/vnd.openxmlformats-officedocument.presentationml.tags+xml"/>
  <Override PartName="/ppt/notesSlides/notesSlide19.xml" ContentType="application/vnd.openxmlformats-officedocument.presentationml.notesSlide+xml"/>
  <Override PartName="/ppt/tags/tag119.xml" ContentType="application/vnd.openxmlformats-officedocument.presentationml.tags+xml"/>
  <Override PartName="/ppt/notesSlides/notesSlide20.xml" ContentType="application/vnd.openxmlformats-officedocument.presentationml.notesSlide+xml"/>
  <Override PartName="/ppt/tags/tag120.xml" ContentType="application/vnd.openxmlformats-officedocument.presentationml.tags+xml"/>
  <Override PartName="/ppt/notesSlides/notesSlide21.xml" ContentType="application/vnd.openxmlformats-officedocument.presentationml.notesSlide+xml"/>
  <Override PartName="/ppt/tags/tag121.xml" ContentType="application/vnd.openxmlformats-officedocument.presentationml.tags+xml"/>
  <Override PartName="/ppt/notesSlides/notesSlide2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3.xml" ContentType="application/vnd.openxmlformats-officedocument.presentationml.notesSlide+xml"/>
  <Override PartName="/ppt/tags/tag127.xml" ContentType="application/vnd.openxmlformats-officedocument.presentationml.tags+xml"/>
  <Override PartName="/ppt/notesSlides/notesSlide24.xml" ContentType="application/vnd.openxmlformats-officedocument.presentationml.notesSlide+xml"/>
  <Override PartName="/ppt/tags/tag128.xml" ContentType="application/vnd.openxmlformats-officedocument.presentationml.tags+xml"/>
  <Override PartName="/ppt/notesSlides/notesSlide2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6.xml" ContentType="application/vnd.openxmlformats-officedocument.presentationml.notesSlide+xml"/>
  <Override PartName="/ppt/tags/tag131.xml" ContentType="application/vnd.openxmlformats-officedocument.presentationml.tags+xml"/>
  <Override PartName="/ppt/notesSlides/notesSlide27.xml" ContentType="application/vnd.openxmlformats-officedocument.presentationml.notesSlide+xml"/>
  <Override PartName="/ppt/tags/tag132.xml" ContentType="application/vnd.openxmlformats-officedocument.presentationml.tags+xml"/>
  <Override PartName="/ppt/notesSlides/notesSlide28.xml" ContentType="application/vnd.openxmlformats-officedocument.presentationml.notesSlide+xml"/>
  <Override PartName="/ppt/tags/tag133.xml" ContentType="application/vnd.openxmlformats-officedocument.presentationml.tags+xml"/>
  <Override PartName="/ppt/notesSlides/notesSlide29.xml" ContentType="application/vnd.openxmlformats-officedocument.presentationml.notesSlide+xml"/>
  <Override PartName="/ppt/tags/tag134.xml" ContentType="application/vnd.openxmlformats-officedocument.presentationml.tags+xml"/>
  <Override PartName="/ppt/notesSlides/notesSlide30.xml" ContentType="application/vnd.openxmlformats-officedocument.presentationml.notesSlide+xml"/>
  <Override PartName="/ppt/tags/tag135.xml" ContentType="application/vnd.openxmlformats-officedocument.presentationml.tags+xml"/>
  <Override PartName="/ppt/notesSlides/notesSlide31.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32.xml" ContentType="application/vnd.openxmlformats-officedocument.presentationml.notesSlide+xml"/>
  <Override PartName="/ppt/tags/tag138.xml" ContentType="application/vnd.openxmlformats-officedocument.presentationml.tags+xml"/>
  <Override PartName="/ppt/notesSlides/notesSlide33.xml" ContentType="application/vnd.openxmlformats-officedocument.presentationml.notesSlide+xml"/>
  <Override PartName="/ppt/tags/tag139.xml" ContentType="application/vnd.openxmlformats-officedocument.presentationml.tags+xml"/>
  <Override PartName="/ppt/notesSlides/notesSlide34.xml" ContentType="application/vnd.openxmlformats-officedocument.presentationml.notesSlide+xml"/>
  <Override PartName="/ppt/tags/tag140.xml" ContentType="application/vnd.openxmlformats-officedocument.presentationml.tags+xml"/>
  <Override PartName="/ppt/notesSlides/notesSlide35.xml" ContentType="application/vnd.openxmlformats-officedocument.presentationml.notesSlide+xml"/>
  <Override PartName="/ppt/tags/tag141.xml" ContentType="application/vnd.openxmlformats-officedocument.presentationml.tags+xml"/>
  <Override PartName="/ppt/notesSlides/notesSlide36.xml" ContentType="application/vnd.openxmlformats-officedocument.presentationml.notesSlide+xml"/>
  <Override PartName="/ppt/tags/tag142.xml" ContentType="application/vnd.openxmlformats-officedocument.presentationml.tags+xml"/>
  <Override PartName="/ppt/notesSlides/notesSlide37.xml" ContentType="application/vnd.openxmlformats-officedocument.presentationml.notesSlide+xml"/>
  <Override PartName="/ppt/tags/tag143.xml" ContentType="application/vnd.openxmlformats-officedocument.presentationml.tags+xml"/>
  <Override PartName="/ppt/notesSlides/notesSlide38.xml" ContentType="application/vnd.openxmlformats-officedocument.presentationml.notesSlide+xml"/>
  <Override PartName="/ppt/tags/tag144.xml" ContentType="application/vnd.openxmlformats-officedocument.presentationml.tags+xml"/>
  <Override PartName="/ppt/notesSlides/notesSlide39.xml" ContentType="application/vnd.openxmlformats-officedocument.presentationml.notesSlide+xml"/>
  <Override PartName="/ppt/tags/tag145.xml" ContentType="application/vnd.openxmlformats-officedocument.presentationml.tags+xml"/>
  <Override PartName="/ppt/notesSlides/notesSlide4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41.xml" ContentType="application/vnd.openxmlformats-officedocument.presentationml.notesSlide+xml"/>
  <Override PartName="/ppt/tags/tag148.xml" ContentType="application/vnd.openxmlformats-officedocument.presentationml.tags+xml"/>
  <Override PartName="/ppt/notesSlides/notesSlide42.xml" ContentType="application/vnd.openxmlformats-officedocument.presentationml.notesSlide+xml"/>
  <Override PartName="/ppt/tags/tag149.xml" ContentType="application/vnd.openxmlformats-officedocument.presentationml.tags+xml"/>
  <Override PartName="/ppt/notesSlides/notesSlide43.xml" ContentType="application/vnd.openxmlformats-officedocument.presentationml.notesSlide+xml"/>
  <Override PartName="/ppt/tags/tag150.xml" ContentType="application/vnd.openxmlformats-officedocument.presentationml.tags+xml"/>
  <Override PartName="/ppt/notesSlides/notesSlide44.xml" ContentType="application/vnd.openxmlformats-officedocument.presentationml.notesSlide+xml"/>
  <Override PartName="/ppt/tags/tag151.xml" ContentType="application/vnd.openxmlformats-officedocument.presentationml.tags+xml"/>
  <Override PartName="/ppt/notesSlides/notesSlide45.xml" ContentType="application/vnd.openxmlformats-officedocument.presentationml.notesSlide+xml"/>
  <Override PartName="/ppt/tags/tag15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5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7.xml" ContentType="application/vnd.openxmlformats-officedocument.presentationml.notesSlide+xml"/>
  <Override PartName="/ppt/tags/tag154.xml" ContentType="application/vnd.openxmlformats-officedocument.presentationml.tags+xml"/>
  <Override PartName="/ppt/notesSlides/notesSlide58.xml" ContentType="application/vnd.openxmlformats-officedocument.presentationml.notesSlide+xml"/>
  <Override PartName="/ppt/tags/tag155.xml" ContentType="application/vnd.openxmlformats-officedocument.presentationml.tags+xml"/>
  <Override PartName="/ppt/notesSlides/notesSlide59.xml" ContentType="application/vnd.openxmlformats-officedocument.presentationml.notesSlide+xml"/>
  <Override PartName="/ppt/tags/tag156.xml" ContentType="application/vnd.openxmlformats-officedocument.presentationml.tags+xml"/>
  <Override PartName="/ppt/notesSlides/notesSlide60.xml" ContentType="application/vnd.openxmlformats-officedocument.presentationml.notesSlide+xml"/>
  <Override PartName="/ppt/tags/tag157.xml" ContentType="application/vnd.openxmlformats-officedocument.presentationml.tags+xml"/>
  <Override PartName="/ppt/notesSlides/notesSlide61.xml" ContentType="application/vnd.openxmlformats-officedocument.presentationml.notesSlide+xml"/>
  <Override PartName="/ppt/theme/themeOverride1.xml" ContentType="application/vnd.openxmlformats-officedocument.themeOverride+xml"/>
  <Override PartName="/ppt/tags/tag15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59.xml" ContentType="application/vnd.openxmlformats-officedocument.presentationml.tags+xml"/>
  <Override PartName="/ppt/notesSlides/notesSlide69.xml" ContentType="application/vnd.openxmlformats-officedocument.presentationml.notesSlide+xml"/>
  <Override PartName="/ppt/tags/tag160.xml" ContentType="application/vnd.openxmlformats-officedocument.presentationml.tags+xml"/>
  <Override PartName="/ppt/notesSlides/notesSlide70.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71.xml" ContentType="application/vnd.openxmlformats-officedocument.presentationml.notesSlide+xml"/>
  <Override PartName="/ppt/tags/tag171.xml" ContentType="application/vnd.openxmlformats-officedocument.presentationml.tags+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98" r:id="rId6"/>
    <p:sldMasterId id="2147483727" r:id="rId7"/>
  </p:sldMasterIdLst>
  <p:notesMasterIdLst>
    <p:notesMasterId r:id="rId132"/>
  </p:notesMasterIdLst>
  <p:sldIdLst>
    <p:sldId id="578" r:id="rId8"/>
    <p:sldId id="579" r:id="rId9"/>
    <p:sldId id="580" r:id="rId10"/>
    <p:sldId id="1430" r:id="rId11"/>
    <p:sldId id="582" r:id="rId12"/>
    <p:sldId id="583" r:id="rId13"/>
    <p:sldId id="584" r:id="rId14"/>
    <p:sldId id="1438" r:id="rId15"/>
    <p:sldId id="1439" r:id="rId16"/>
    <p:sldId id="1443" r:id="rId17"/>
    <p:sldId id="1442" r:id="rId18"/>
    <p:sldId id="1431" r:id="rId19"/>
    <p:sldId id="585" r:id="rId20"/>
    <p:sldId id="586" r:id="rId21"/>
    <p:sldId id="587" r:id="rId22"/>
    <p:sldId id="588" r:id="rId23"/>
    <p:sldId id="619" r:id="rId24"/>
    <p:sldId id="617" r:id="rId25"/>
    <p:sldId id="618" r:id="rId26"/>
    <p:sldId id="620" r:id="rId27"/>
    <p:sldId id="1236" r:id="rId28"/>
    <p:sldId id="589" r:id="rId29"/>
    <p:sldId id="1291" r:id="rId30"/>
    <p:sldId id="790" r:id="rId31"/>
    <p:sldId id="591" r:id="rId32"/>
    <p:sldId id="621" r:id="rId33"/>
    <p:sldId id="1237" r:id="rId34"/>
    <p:sldId id="1234" r:id="rId35"/>
    <p:sldId id="1404" r:id="rId36"/>
    <p:sldId id="275" r:id="rId37"/>
    <p:sldId id="276" r:id="rId38"/>
    <p:sldId id="1857" r:id="rId39"/>
    <p:sldId id="1465" r:id="rId40"/>
    <p:sldId id="1856" r:id="rId41"/>
    <p:sldId id="1466" r:id="rId42"/>
    <p:sldId id="1411" r:id="rId43"/>
    <p:sldId id="1292" r:id="rId44"/>
    <p:sldId id="1470" r:id="rId45"/>
    <p:sldId id="1375" r:id="rId46"/>
    <p:sldId id="1471" r:id="rId47"/>
    <p:sldId id="1472" r:id="rId48"/>
    <p:sldId id="1477" r:id="rId49"/>
    <p:sldId id="1527" r:id="rId50"/>
    <p:sldId id="1528" r:id="rId51"/>
    <p:sldId id="1858" r:id="rId52"/>
    <p:sldId id="1558" r:id="rId53"/>
    <p:sldId id="1542" r:id="rId54"/>
    <p:sldId id="1559" r:id="rId55"/>
    <p:sldId id="1560" r:id="rId56"/>
    <p:sldId id="1531" r:id="rId57"/>
    <p:sldId id="1860" r:id="rId58"/>
    <p:sldId id="1529" r:id="rId59"/>
    <p:sldId id="1561" r:id="rId60"/>
    <p:sldId id="1843" r:id="rId61"/>
    <p:sldId id="1844" r:id="rId62"/>
    <p:sldId id="1845" r:id="rId63"/>
    <p:sldId id="1846" r:id="rId64"/>
    <p:sldId id="1530" r:id="rId65"/>
    <p:sldId id="1526" r:id="rId66"/>
    <p:sldId id="1880" r:id="rId67"/>
    <p:sldId id="660" r:id="rId68"/>
    <p:sldId id="659" r:id="rId69"/>
    <p:sldId id="622" r:id="rId70"/>
    <p:sldId id="623" r:id="rId71"/>
    <p:sldId id="624" r:id="rId72"/>
    <p:sldId id="625" r:id="rId73"/>
    <p:sldId id="631" r:id="rId74"/>
    <p:sldId id="641" r:id="rId75"/>
    <p:sldId id="642" r:id="rId76"/>
    <p:sldId id="644" r:id="rId77"/>
    <p:sldId id="672" r:id="rId78"/>
    <p:sldId id="603" r:id="rId79"/>
    <p:sldId id="645" r:id="rId80"/>
    <p:sldId id="692" r:id="rId81"/>
    <p:sldId id="646" r:id="rId82"/>
    <p:sldId id="693" r:id="rId83"/>
    <p:sldId id="647" r:id="rId84"/>
    <p:sldId id="648" r:id="rId85"/>
    <p:sldId id="649" r:id="rId86"/>
    <p:sldId id="650" r:id="rId87"/>
    <p:sldId id="652" r:id="rId88"/>
    <p:sldId id="653" r:id="rId89"/>
    <p:sldId id="1881" r:id="rId90"/>
    <p:sldId id="654" r:id="rId91"/>
    <p:sldId id="655" r:id="rId92"/>
    <p:sldId id="656" r:id="rId93"/>
    <p:sldId id="657" r:id="rId94"/>
    <p:sldId id="658" r:id="rId95"/>
    <p:sldId id="1861" r:id="rId96"/>
    <p:sldId id="1851" r:id="rId97"/>
    <p:sldId id="1852" r:id="rId98"/>
    <p:sldId id="1853" r:id="rId99"/>
    <p:sldId id="1854" r:id="rId100"/>
    <p:sldId id="1862" r:id="rId101"/>
    <p:sldId id="1863" r:id="rId102"/>
    <p:sldId id="1864" r:id="rId103"/>
    <p:sldId id="1855" r:id="rId104"/>
    <p:sldId id="1865" r:id="rId105"/>
    <p:sldId id="1866" r:id="rId106"/>
    <p:sldId id="1867" r:id="rId107"/>
    <p:sldId id="1868" r:id="rId108"/>
    <p:sldId id="1869" r:id="rId109"/>
    <p:sldId id="1870" r:id="rId110"/>
    <p:sldId id="1871" r:id="rId111"/>
    <p:sldId id="1873" r:id="rId112"/>
    <p:sldId id="1874" r:id="rId113"/>
    <p:sldId id="1875" r:id="rId114"/>
    <p:sldId id="1876" r:id="rId115"/>
    <p:sldId id="1877" r:id="rId116"/>
    <p:sldId id="1879" r:id="rId117"/>
    <p:sldId id="1878" r:id="rId118"/>
    <p:sldId id="1232" r:id="rId119"/>
    <p:sldId id="1859" r:id="rId120"/>
    <p:sldId id="1467" r:id="rId121"/>
    <p:sldId id="273" r:id="rId122"/>
    <p:sldId id="274" r:id="rId123"/>
    <p:sldId id="277" r:id="rId124"/>
    <p:sldId id="1468" r:id="rId125"/>
    <p:sldId id="278" r:id="rId126"/>
    <p:sldId id="279" r:id="rId127"/>
    <p:sldId id="1469" r:id="rId128"/>
    <p:sldId id="1476" r:id="rId129"/>
    <p:sldId id="1652" r:id="rId130"/>
    <p:sldId id="1674"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isons" id="{17C353D9-8A3C-4896-9F3A-BD503ABDBB21}">
          <p14:sldIdLst>
            <p14:sldId id="578"/>
            <p14:sldId id="579"/>
            <p14:sldId id="580"/>
            <p14:sldId id="1430"/>
            <p14:sldId id="582"/>
            <p14:sldId id="583"/>
            <p14:sldId id="584"/>
            <p14:sldId id="1438"/>
            <p14:sldId id="1439"/>
            <p14:sldId id="1443"/>
            <p14:sldId id="1442"/>
            <p14:sldId id="1431"/>
            <p14:sldId id="585"/>
            <p14:sldId id="586"/>
            <p14:sldId id="587"/>
            <p14:sldId id="588"/>
            <p14:sldId id="619"/>
            <p14:sldId id="617"/>
            <p14:sldId id="618"/>
            <p14:sldId id="620"/>
            <p14:sldId id="1236"/>
            <p14:sldId id="589"/>
            <p14:sldId id="1291"/>
            <p14:sldId id="790"/>
            <p14:sldId id="591"/>
            <p14:sldId id="621"/>
            <p14:sldId id="1237"/>
            <p14:sldId id="1234"/>
            <p14:sldId id="1404"/>
            <p14:sldId id="275"/>
            <p14:sldId id="276"/>
            <p14:sldId id="1857"/>
            <p14:sldId id="1465"/>
            <p14:sldId id="1856"/>
            <p14:sldId id="1466"/>
            <p14:sldId id="1411"/>
            <p14:sldId id="1292"/>
            <p14:sldId id="1470"/>
            <p14:sldId id="1375"/>
            <p14:sldId id="1471"/>
            <p14:sldId id="1472"/>
            <p14:sldId id="1477"/>
          </p14:sldIdLst>
        </p14:section>
        <p14:section name="Naloxone" id="{D6B61B54-16C4-48C2-998C-8A3BBB496C48}">
          <p14:sldIdLst>
            <p14:sldId id="1527"/>
            <p14:sldId id="1528"/>
            <p14:sldId id="1858"/>
            <p14:sldId id="1558"/>
            <p14:sldId id="1542"/>
            <p14:sldId id="1559"/>
            <p14:sldId id="1560"/>
            <p14:sldId id="1531"/>
            <p14:sldId id="1860"/>
            <p14:sldId id="1529"/>
            <p14:sldId id="1561"/>
            <p14:sldId id="1843"/>
            <p14:sldId id="1844"/>
            <p14:sldId id="1845"/>
            <p14:sldId id="1846"/>
            <p14:sldId id="1530"/>
            <p14:sldId id="1526"/>
          </p14:sldIdLst>
        </p14:section>
        <p14:section name="Snake Bites" id="{032592E0-AC2C-4421-9A38-D85DAF7B4C26}">
          <p14:sldIdLst>
            <p14:sldId id="1880"/>
            <p14:sldId id="660"/>
            <p14:sldId id="659"/>
            <p14:sldId id="622"/>
            <p14:sldId id="623"/>
            <p14:sldId id="624"/>
            <p14:sldId id="625"/>
            <p14:sldId id="631"/>
            <p14:sldId id="641"/>
            <p14:sldId id="642"/>
            <p14:sldId id="644"/>
            <p14:sldId id="672"/>
            <p14:sldId id="603"/>
            <p14:sldId id="645"/>
            <p14:sldId id="692"/>
            <p14:sldId id="646"/>
            <p14:sldId id="693"/>
            <p14:sldId id="647"/>
            <p14:sldId id="648"/>
            <p14:sldId id="649"/>
            <p14:sldId id="650"/>
            <p14:sldId id="652"/>
            <p14:sldId id="653"/>
            <p14:sldId id="1881"/>
            <p14:sldId id="654"/>
            <p14:sldId id="655"/>
            <p14:sldId id="656"/>
            <p14:sldId id="657"/>
            <p14:sldId id="658"/>
          </p14:sldIdLst>
        </p14:section>
        <p14:section name="Pharmacology" id="{59C3C453-28B0-491E-BF40-444BC533A3D5}">
          <p14:sldIdLst>
            <p14:sldId id="1861"/>
            <p14:sldId id="1851"/>
            <p14:sldId id="1852"/>
            <p14:sldId id="1853"/>
            <p14:sldId id="1854"/>
            <p14:sldId id="1862"/>
            <p14:sldId id="1863"/>
            <p14:sldId id="1864"/>
            <p14:sldId id="1855"/>
            <p14:sldId id="1865"/>
            <p14:sldId id="1866"/>
            <p14:sldId id="1867"/>
            <p14:sldId id="1868"/>
            <p14:sldId id="1869"/>
            <p14:sldId id="1870"/>
            <p14:sldId id="1871"/>
          </p14:sldIdLst>
        </p14:section>
        <p14:section name="Burns" id="{B111962D-549E-4B15-BD71-33E8E5780B8F}">
          <p14:sldIdLst>
            <p14:sldId id="1873"/>
            <p14:sldId id="1874"/>
            <p14:sldId id="1875"/>
            <p14:sldId id="1876"/>
            <p14:sldId id="1877"/>
          </p14:sldIdLst>
        </p14:section>
        <p14:section name="Hypothermia (Environmental)" id="{5A592B2D-29F8-4D11-86BD-B2233EB84469}">
          <p14:sldIdLst>
            <p14:sldId id="1879"/>
            <p14:sldId id="1878"/>
          </p14:sldIdLst>
        </p14:section>
        <p14:section name="Class End" id="{319C09D3-1554-482B-94F1-D858B4BEDCEF}">
          <p14:sldIdLst>
            <p14:sldId id="1232"/>
            <p14:sldId id="1859"/>
          </p14:sldIdLst>
        </p14:section>
        <p14:section name="Kits draft" id="{41DDE1A4-3931-4D06-B41D-C6CF81365EFF}">
          <p14:sldIdLst>
            <p14:sldId id="1467"/>
            <p14:sldId id="273"/>
            <p14:sldId id="274"/>
            <p14:sldId id="277"/>
            <p14:sldId id="1468"/>
            <p14:sldId id="278"/>
            <p14:sldId id="279"/>
            <p14:sldId id="1469"/>
            <p14:sldId id="1476"/>
          </p14:sldIdLst>
        </p14:section>
        <p14:section name="Trade Show slides" id="{EDA407D7-E7BC-4025-A2CE-D515C3259163}">
          <p14:sldIdLst>
            <p14:sldId id="1652"/>
            <p14:sldId id="16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BA1D5-F0BD-43D9-87A7-F2102B944C35}" v="83" dt="2024-01-30T07:23:45.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9" autoAdjust="0"/>
    <p:restoredTop sz="94660"/>
  </p:normalViewPr>
  <p:slideViewPr>
    <p:cSldViewPr snapToGrid="0">
      <p:cViewPr>
        <p:scale>
          <a:sx n="100" d="100"/>
          <a:sy n="100" d="100"/>
        </p:scale>
        <p:origin x="72" y="432"/>
      </p:cViewPr>
      <p:guideLst/>
    </p:cSldViewPr>
  </p:slideViewPr>
  <p:notesTextViewPr>
    <p:cViewPr>
      <p:scale>
        <a:sx n="1" d="1"/>
        <a:sy n="1" d="1"/>
      </p:scale>
      <p:origin x="0" y="0"/>
    </p:cViewPr>
  </p:notesTextViewPr>
  <p:sorterViewPr>
    <p:cViewPr>
      <p:scale>
        <a:sx n="17" d="50"/>
        <a:sy n="17" d="50"/>
      </p:scale>
      <p:origin x="0" y="-54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microsoft.com/office/2015/10/relationships/revisionInfo" Target="revisionInfo.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Brenner" userId="9fb83d8f-5032-4809-a38b-65aab255f9d4" providerId="ADAL" clId="{664BA1D5-F0BD-43D9-87A7-F2102B944C35}"/>
    <pc:docChg chg="undo custSel addSld delSld modSld sldOrd addSection delSection modSection">
      <pc:chgData name="Jo-Anne Brenner" userId="9fb83d8f-5032-4809-a38b-65aab255f9d4" providerId="ADAL" clId="{664BA1D5-F0BD-43D9-87A7-F2102B944C35}" dt="2024-01-30T07:27:21.013" v="1295" actId="47"/>
      <pc:docMkLst>
        <pc:docMk/>
      </pc:docMkLst>
      <pc:sldChg chg="modSp add mod">
        <pc:chgData name="Jo-Anne Brenner" userId="9fb83d8f-5032-4809-a38b-65aab255f9d4" providerId="ADAL" clId="{664BA1D5-F0BD-43D9-87A7-F2102B944C35}" dt="2024-01-30T07:19:19.073" v="1286" actId="20577"/>
        <pc:sldMkLst>
          <pc:docMk/>
          <pc:sldMk cId="2614298539" sldId="603"/>
        </pc:sldMkLst>
        <pc:spChg chg="mod">
          <ac:chgData name="Jo-Anne Brenner" userId="9fb83d8f-5032-4809-a38b-65aab255f9d4" providerId="ADAL" clId="{664BA1D5-F0BD-43D9-87A7-F2102B944C35}" dt="2024-01-30T07:19:19.073" v="1286" actId="20577"/>
          <ac:spMkLst>
            <pc:docMk/>
            <pc:sldMk cId="2614298539" sldId="603"/>
            <ac:spMk id="2" creationId="{00000000-0000-0000-0000-000000000000}"/>
          </ac:spMkLst>
        </pc:spChg>
      </pc:sldChg>
      <pc:sldChg chg="modSp add del mod modClrScheme chgLayout">
        <pc:chgData name="Jo-Anne Brenner" userId="9fb83d8f-5032-4809-a38b-65aab255f9d4" providerId="ADAL" clId="{664BA1D5-F0BD-43D9-87A7-F2102B944C35}" dt="2024-01-30T06:59:15.807" v="530" actId="1076"/>
        <pc:sldMkLst>
          <pc:docMk/>
          <pc:sldMk cId="3682572039" sldId="622"/>
        </pc:sldMkLst>
        <pc:spChg chg="mod ord">
          <ac:chgData name="Jo-Anne Brenner" userId="9fb83d8f-5032-4809-a38b-65aab255f9d4" providerId="ADAL" clId="{664BA1D5-F0BD-43D9-87A7-F2102B944C35}" dt="2024-01-30T06:59:04.298" v="528" actId="20577"/>
          <ac:spMkLst>
            <pc:docMk/>
            <pc:sldMk cId="3682572039" sldId="622"/>
            <ac:spMk id="2" creationId="{00000000-0000-0000-0000-000000000000}"/>
          </ac:spMkLst>
        </pc:spChg>
        <pc:spChg chg="mod ord">
          <ac:chgData name="Jo-Anne Brenner" userId="9fb83d8f-5032-4809-a38b-65aab255f9d4" providerId="ADAL" clId="{664BA1D5-F0BD-43D9-87A7-F2102B944C35}" dt="2024-01-30T06:57:46.476" v="490" actId="700"/>
          <ac:spMkLst>
            <pc:docMk/>
            <pc:sldMk cId="3682572039" sldId="622"/>
            <ac:spMk id="3" creationId="{00000000-0000-0000-0000-000000000000}"/>
          </ac:spMkLst>
        </pc:spChg>
        <pc:picChg chg="mod">
          <ac:chgData name="Jo-Anne Brenner" userId="9fb83d8f-5032-4809-a38b-65aab255f9d4" providerId="ADAL" clId="{664BA1D5-F0BD-43D9-87A7-F2102B944C35}" dt="2024-01-30T06:59:10.977" v="529" actId="1076"/>
          <ac:picMkLst>
            <pc:docMk/>
            <pc:sldMk cId="3682572039" sldId="622"/>
            <ac:picMk id="4" creationId="{00000000-0000-0000-0000-000000000000}"/>
          </ac:picMkLst>
        </pc:picChg>
        <pc:picChg chg="mod">
          <ac:chgData name="Jo-Anne Brenner" userId="9fb83d8f-5032-4809-a38b-65aab255f9d4" providerId="ADAL" clId="{664BA1D5-F0BD-43D9-87A7-F2102B944C35}" dt="2024-01-30T06:59:15.807" v="530" actId="1076"/>
          <ac:picMkLst>
            <pc:docMk/>
            <pc:sldMk cId="3682572039" sldId="622"/>
            <ac:picMk id="6" creationId="{00000000-0000-0000-0000-000000000000}"/>
          </ac:picMkLst>
        </pc:picChg>
      </pc:sldChg>
      <pc:sldChg chg="addSp delSp modSp add del mod setBg">
        <pc:chgData name="Jo-Anne Brenner" userId="9fb83d8f-5032-4809-a38b-65aab255f9d4" providerId="ADAL" clId="{664BA1D5-F0BD-43D9-87A7-F2102B944C35}" dt="2024-01-30T07:00:01.912" v="547" actId="26606"/>
        <pc:sldMkLst>
          <pc:docMk/>
          <pc:sldMk cId="3649761535" sldId="623"/>
        </pc:sldMkLst>
        <pc:spChg chg="mod ord">
          <ac:chgData name="Jo-Anne Brenner" userId="9fb83d8f-5032-4809-a38b-65aab255f9d4" providerId="ADAL" clId="{664BA1D5-F0BD-43D9-87A7-F2102B944C35}" dt="2024-01-30T07:00:01.912" v="547" actId="26606"/>
          <ac:spMkLst>
            <pc:docMk/>
            <pc:sldMk cId="3649761535" sldId="623"/>
            <ac:spMk id="2" creationId="{00000000-0000-0000-0000-000000000000}"/>
          </ac:spMkLst>
        </pc:spChg>
        <pc:spChg chg="mod">
          <ac:chgData name="Jo-Anne Brenner" userId="9fb83d8f-5032-4809-a38b-65aab255f9d4" providerId="ADAL" clId="{664BA1D5-F0BD-43D9-87A7-F2102B944C35}" dt="2024-01-30T07:00:01.912" v="547" actId="26606"/>
          <ac:spMkLst>
            <pc:docMk/>
            <pc:sldMk cId="3649761535" sldId="623"/>
            <ac:spMk id="3" creationId="{00000000-0000-0000-0000-000000000000}"/>
          </ac:spMkLst>
        </pc:spChg>
        <pc:spChg chg="mod">
          <ac:chgData name="Jo-Anne Brenner" userId="9fb83d8f-5032-4809-a38b-65aab255f9d4" providerId="ADAL" clId="{664BA1D5-F0BD-43D9-87A7-F2102B944C35}" dt="2024-01-30T06:59:57.663" v="546" actId="1076"/>
          <ac:spMkLst>
            <pc:docMk/>
            <pc:sldMk cId="3649761535" sldId="623"/>
            <ac:spMk id="4" creationId="{00000000-0000-0000-0000-000000000000}"/>
          </ac:spMkLst>
        </pc:spChg>
        <pc:spChg chg="add del">
          <ac:chgData name="Jo-Anne Brenner" userId="9fb83d8f-5032-4809-a38b-65aab255f9d4" providerId="ADAL" clId="{664BA1D5-F0BD-43D9-87A7-F2102B944C35}" dt="2024-01-30T07:00:01.912" v="547" actId="26606"/>
          <ac:spMkLst>
            <pc:docMk/>
            <pc:sldMk cId="3649761535" sldId="623"/>
            <ac:spMk id="99335" creationId="{0AB6E427-3F73-4C06-A5D5-AE52C3883B50}"/>
          </ac:spMkLst>
        </pc:spChg>
        <pc:spChg chg="add del">
          <ac:chgData name="Jo-Anne Brenner" userId="9fb83d8f-5032-4809-a38b-65aab255f9d4" providerId="ADAL" clId="{664BA1D5-F0BD-43D9-87A7-F2102B944C35}" dt="2024-01-30T07:00:01.912" v="547" actId="26606"/>
          <ac:spMkLst>
            <pc:docMk/>
            <pc:sldMk cId="3649761535" sldId="623"/>
            <ac:spMk id="99337" creationId="{D8C9BDAA-0390-4B39-9B5C-BC95E5120DA4}"/>
          </ac:spMkLst>
        </pc:spChg>
        <pc:spChg chg="add">
          <ac:chgData name="Jo-Anne Brenner" userId="9fb83d8f-5032-4809-a38b-65aab255f9d4" providerId="ADAL" clId="{664BA1D5-F0BD-43D9-87A7-F2102B944C35}" dt="2024-01-30T07:00:01.912" v="547" actId="26606"/>
          <ac:spMkLst>
            <pc:docMk/>
            <pc:sldMk cId="3649761535" sldId="623"/>
            <ac:spMk id="99344" creationId="{F64BBAA4-C62B-4146-B49F-FE4CC4655EE0}"/>
          </ac:spMkLst>
        </pc:spChg>
        <pc:spChg chg="add">
          <ac:chgData name="Jo-Anne Brenner" userId="9fb83d8f-5032-4809-a38b-65aab255f9d4" providerId="ADAL" clId="{664BA1D5-F0BD-43D9-87A7-F2102B944C35}" dt="2024-01-30T07:00:01.912" v="547" actId="26606"/>
          <ac:spMkLst>
            <pc:docMk/>
            <pc:sldMk cId="3649761535" sldId="623"/>
            <ac:spMk id="99348" creationId="{6BF36B24-6632-4516-9692-731462896C1F}"/>
          </ac:spMkLst>
        </pc:spChg>
        <pc:grpChg chg="add mod">
          <ac:chgData name="Jo-Anne Brenner" userId="9fb83d8f-5032-4809-a38b-65aab255f9d4" providerId="ADAL" clId="{664BA1D5-F0BD-43D9-87A7-F2102B944C35}" dt="2024-01-30T07:00:01.912" v="547" actId="26606"/>
          <ac:grpSpMkLst>
            <pc:docMk/>
            <pc:sldMk cId="3649761535" sldId="623"/>
            <ac:grpSpMk id="5" creationId="{00000000-0000-0000-0000-000000000000}"/>
          </ac:grpSpMkLst>
        </pc:grpChg>
        <pc:picChg chg="mod">
          <ac:chgData name="Jo-Anne Brenner" userId="9fb83d8f-5032-4809-a38b-65aab255f9d4" providerId="ADAL" clId="{664BA1D5-F0BD-43D9-87A7-F2102B944C35}" dt="2024-01-30T06:59:24.597" v="531" actId="1076"/>
          <ac:picMkLst>
            <pc:docMk/>
            <pc:sldMk cId="3649761535" sldId="623"/>
            <ac:picMk id="99330" creationId="{00000000-0000-0000-0000-000000000000}"/>
          </ac:picMkLst>
        </pc:picChg>
        <pc:cxnChg chg="add del">
          <ac:chgData name="Jo-Anne Brenner" userId="9fb83d8f-5032-4809-a38b-65aab255f9d4" providerId="ADAL" clId="{664BA1D5-F0BD-43D9-87A7-F2102B944C35}" dt="2024-01-30T07:00:01.912" v="547" actId="26606"/>
          <ac:cxnSpMkLst>
            <pc:docMk/>
            <pc:sldMk cId="3649761535" sldId="623"/>
            <ac:cxnSpMk id="99339" creationId="{E04A321A-A039-4720-87B4-66A4210E0D57}"/>
          </ac:cxnSpMkLst>
        </pc:cxnChg>
        <pc:cxnChg chg="add">
          <ac:chgData name="Jo-Anne Brenner" userId="9fb83d8f-5032-4809-a38b-65aab255f9d4" providerId="ADAL" clId="{664BA1D5-F0BD-43D9-87A7-F2102B944C35}" dt="2024-01-30T07:00:01.912" v="547" actId="26606"/>
          <ac:cxnSpMkLst>
            <pc:docMk/>
            <pc:sldMk cId="3649761535" sldId="623"/>
            <ac:cxnSpMk id="99346" creationId="{EEB57AA8-F021-480C-A9E2-F89913313611}"/>
          </ac:cxnSpMkLst>
        </pc:cxnChg>
      </pc:sldChg>
      <pc:sldChg chg="modSp add del mod">
        <pc:chgData name="Jo-Anne Brenner" userId="9fb83d8f-5032-4809-a38b-65aab255f9d4" providerId="ADAL" clId="{664BA1D5-F0BD-43D9-87A7-F2102B944C35}" dt="2024-01-30T07:00:23.331" v="549" actId="1076"/>
        <pc:sldMkLst>
          <pc:docMk/>
          <pc:sldMk cId="3857380555" sldId="624"/>
        </pc:sldMkLst>
        <pc:spChg chg="mod">
          <ac:chgData name="Jo-Anne Brenner" userId="9fb83d8f-5032-4809-a38b-65aab255f9d4" providerId="ADAL" clId="{664BA1D5-F0BD-43D9-87A7-F2102B944C35}" dt="2024-01-30T07:00:16.522" v="548" actId="14100"/>
          <ac:spMkLst>
            <pc:docMk/>
            <pc:sldMk cId="3857380555" sldId="624"/>
            <ac:spMk id="2" creationId="{00000000-0000-0000-0000-000000000000}"/>
          </ac:spMkLst>
        </pc:spChg>
        <pc:spChg chg="mod">
          <ac:chgData name="Jo-Anne Brenner" userId="9fb83d8f-5032-4809-a38b-65aab255f9d4" providerId="ADAL" clId="{664BA1D5-F0BD-43D9-87A7-F2102B944C35}" dt="2024-01-30T07:00:16.522" v="548" actId="14100"/>
          <ac:spMkLst>
            <pc:docMk/>
            <pc:sldMk cId="3857380555" sldId="624"/>
            <ac:spMk id="3" creationId="{00000000-0000-0000-0000-000000000000}"/>
          </ac:spMkLst>
        </pc:spChg>
        <pc:picChg chg="mod">
          <ac:chgData name="Jo-Anne Brenner" userId="9fb83d8f-5032-4809-a38b-65aab255f9d4" providerId="ADAL" clId="{664BA1D5-F0BD-43D9-87A7-F2102B944C35}" dt="2024-01-30T07:00:23.331" v="549" actId="1076"/>
          <ac:picMkLst>
            <pc:docMk/>
            <pc:sldMk cId="3857380555" sldId="624"/>
            <ac:picMk id="4" creationId="{00000000-0000-0000-0000-000000000000}"/>
          </ac:picMkLst>
        </pc:picChg>
        <pc:picChg chg="mod">
          <ac:chgData name="Jo-Anne Brenner" userId="9fb83d8f-5032-4809-a38b-65aab255f9d4" providerId="ADAL" clId="{664BA1D5-F0BD-43D9-87A7-F2102B944C35}" dt="2024-01-30T07:00:23.331" v="549" actId="1076"/>
          <ac:picMkLst>
            <pc:docMk/>
            <pc:sldMk cId="3857380555" sldId="624"/>
            <ac:picMk id="5" creationId="{00000000-0000-0000-0000-000000000000}"/>
          </ac:picMkLst>
        </pc:picChg>
        <pc:picChg chg="mod">
          <ac:chgData name="Jo-Anne Brenner" userId="9fb83d8f-5032-4809-a38b-65aab255f9d4" providerId="ADAL" clId="{664BA1D5-F0BD-43D9-87A7-F2102B944C35}" dt="2024-01-30T07:00:23.331" v="549" actId="1076"/>
          <ac:picMkLst>
            <pc:docMk/>
            <pc:sldMk cId="3857380555" sldId="624"/>
            <ac:picMk id="6" creationId="{00000000-0000-0000-0000-000000000000}"/>
          </ac:picMkLst>
        </pc:picChg>
      </pc:sldChg>
      <pc:sldChg chg="modSp add del mod">
        <pc:chgData name="Jo-Anne Brenner" userId="9fb83d8f-5032-4809-a38b-65aab255f9d4" providerId="ADAL" clId="{664BA1D5-F0BD-43D9-87A7-F2102B944C35}" dt="2024-01-30T07:01:15.645" v="565" actId="14100"/>
        <pc:sldMkLst>
          <pc:docMk/>
          <pc:sldMk cId="2342255475" sldId="625"/>
        </pc:sldMkLst>
        <pc:spChg chg="mod">
          <ac:chgData name="Jo-Anne Brenner" userId="9fb83d8f-5032-4809-a38b-65aab255f9d4" providerId="ADAL" clId="{664BA1D5-F0BD-43D9-87A7-F2102B944C35}" dt="2024-01-30T07:01:06.821" v="563" actId="1076"/>
          <ac:spMkLst>
            <pc:docMk/>
            <pc:sldMk cId="2342255475" sldId="625"/>
            <ac:spMk id="2" creationId="{00000000-0000-0000-0000-000000000000}"/>
          </ac:spMkLst>
        </pc:spChg>
        <pc:spChg chg="mod">
          <ac:chgData name="Jo-Anne Brenner" userId="9fb83d8f-5032-4809-a38b-65aab255f9d4" providerId="ADAL" clId="{664BA1D5-F0BD-43D9-87A7-F2102B944C35}" dt="2024-01-30T07:01:15.645" v="565" actId="14100"/>
          <ac:spMkLst>
            <pc:docMk/>
            <pc:sldMk cId="2342255475" sldId="625"/>
            <ac:spMk id="3" creationId="{00000000-0000-0000-0000-000000000000}"/>
          </ac:spMkLst>
        </pc:spChg>
        <pc:picChg chg="mod">
          <ac:chgData name="Jo-Anne Brenner" userId="9fb83d8f-5032-4809-a38b-65aab255f9d4" providerId="ADAL" clId="{664BA1D5-F0BD-43D9-87A7-F2102B944C35}" dt="2024-01-30T07:00:37.847" v="553" actId="1076"/>
          <ac:picMkLst>
            <pc:docMk/>
            <pc:sldMk cId="2342255475" sldId="625"/>
            <ac:picMk id="4" creationId="{00000000-0000-0000-0000-000000000000}"/>
          </ac:picMkLst>
        </pc:picChg>
      </pc:sldChg>
      <pc:sldChg chg="addSp modSp add del mod setBg setClrOvrMap">
        <pc:chgData name="Jo-Anne Brenner" userId="9fb83d8f-5032-4809-a38b-65aab255f9d4" providerId="ADAL" clId="{664BA1D5-F0BD-43D9-87A7-F2102B944C35}" dt="2024-01-30T07:02:01.029" v="595" actId="14100"/>
        <pc:sldMkLst>
          <pc:docMk/>
          <pc:sldMk cId="2208492687" sldId="631"/>
        </pc:sldMkLst>
        <pc:spChg chg="mod">
          <ac:chgData name="Jo-Anne Brenner" userId="9fb83d8f-5032-4809-a38b-65aab255f9d4" providerId="ADAL" clId="{664BA1D5-F0BD-43D9-87A7-F2102B944C35}" dt="2024-01-30T07:01:37.036" v="578" actId="14100"/>
          <ac:spMkLst>
            <pc:docMk/>
            <pc:sldMk cId="2208492687" sldId="631"/>
            <ac:spMk id="2" creationId="{00000000-0000-0000-0000-000000000000}"/>
          </ac:spMkLst>
        </pc:spChg>
        <pc:spChg chg="mod">
          <ac:chgData name="Jo-Anne Brenner" userId="9fb83d8f-5032-4809-a38b-65aab255f9d4" providerId="ADAL" clId="{664BA1D5-F0BD-43D9-87A7-F2102B944C35}" dt="2024-01-30T07:02:01.029" v="595" actId="14100"/>
          <ac:spMkLst>
            <pc:docMk/>
            <pc:sldMk cId="2208492687" sldId="631"/>
            <ac:spMk id="4" creationId="{00000000-0000-0000-0000-000000000000}"/>
          </ac:spMkLst>
        </pc:spChg>
        <pc:spChg chg="add">
          <ac:chgData name="Jo-Anne Brenner" userId="9fb83d8f-5032-4809-a38b-65aab255f9d4" providerId="ADAL" clId="{664BA1D5-F0BD-43D9-87A7-F2102B944C35}" dt="2024-01-30T07:01:24.725" v="566" actId="26606"/>
          <ac:spMkLst>
            <pc:docMk/>
            <pc:sldMk cId="2208492687" sldId="631"/>
            <ac:spMk id="9" creationId="{39E3965E-AC41-4711-9D10-E25ABB132D86}"/>
          </ac:spMkLst>
        </pc:spChg>
        <pc:spChg chg="add">
          <ac:chgData name="Jo-Anne Brenner" userId="9fb83d8f-5032-4809-a38b-65aab255f9d4" providerId="ADAL" clId="{664BA1D5-F0BD-43D9-87A7-F2102B944C35}" dt="2024-01-30T07:01:24.725" v="566" actId="26606"/>
          <ac:spMkLst>
            <pc:docMk/>
            <pc:sldMk cId="2208492687" sldId="631"/>
            <ac:spMk id="13" creationId="{8C6E698C-8155-4B8B-BDC9-B7299772B509}"/>
          </ac:spMkLst>
        </pc:spChg>
        <pc:spChg chg="add">
          <ac:chgData name="Jo-Anne Brenner" userId="9fb83d8f-5032-4809-a38b-65aab255f9d4" providerId="ADAL" clId="{664BA1D5-F0BD-43D9-87A7-F2102B944C35}" dt="2024-01-30T07:01:24.725" v="566" actId="26606"/>
          <ac:spMkLst>
            <pc:docMk/>
            <pc:sldMk cId="2208492687" sldId="631"/>
            <ac:spMk id="17" creationId="{B624C8D3-B9AD-4F4F-8554-4EAF3724DBCE}"/>
          </ac:spMkLst>
        </pc:spChg>
        <pc:cxnChg chg="add">
          <ac:chgData name="Jo-Anne Brenner" userId="9fb83d8f-5032-4809-a38b-65aab255f9d4" providerId="ADAL" clId="{664BA1D5-F0BD-43D9-87A7-F2102B944C35}" dt="2024-01-30T07:01:24.725" v="566" actId="26606"/>
          <ac:cxnSpMkLst>
            <pc:docMk/>
            <pc:sldMk cId="2208492687" sldId="631"/>
            <ac:cxnSpMk id="11" creationId="{1F5DC8C3-BA5F-4EED-BB9A-A14272BD82A1}"/>
          </ac:cxnSpMkLst>
        </pc:cxnChg>
        <pc:cxnChg chg="add">
          <ac:chgData name="Jo-Anne Brenner" userId="9fb83d8f-5032-4809-a38b-65aab255f9d4" providerId="ADAL" clId="{664BA1D5-F0BD-43D9-87A7-F2102B944C35}" dt="2024-01-30T07:01:24.725" v="566" actId="26606"/>
          <ac:cxnSpMkLst>
            <pc:docMk/>
            <pc:sldMk cId="2208492687" sldId="631"/>
            <ac:cxnSpMk id="15" creationId="{09525C9A-1972-4836-BA7A-706C946EF4DA}"/>
          </ac:cxnSpMkLst>
        </pc:cxnChg>
      </pc:sldChg>
      <pc:sldChg chg="add del">
        <pc:chgData name="Jo-Anne Brenner" userId="9fb83d8f-5032-4809-a38b-65aab255f9d4" providerId="ADAL" clId="{664BA1D5-F0BD-43D9-87A7-F2102B944C35}" dt="2024-01-30T06:56:02.434" v="460" actId="47"/>
        <pc:sldMkLst>
          <pc:docMk/>
          <pc:sldMk cId="1445273189" sldId="632"/>
        </pc:sldMkLst>
      </pc:sldChg>
      <pc:sldChg chg="add del">
        <pc:chgData name="Jo-Anne Brenner" userId="9fb83d8f-5032-4809-a38b-65aab255f9d4" providerId="ADAL" clId="{664BA1D5-F0BD-43D9-87A7-F2102B944C35}" dt="2024-01-30T06:56:02.434" v="460" actId="47"/>
        <pc:sldMkLst>
          <pc:docMk/>
          <pc:sldMk cId="4230989219" sldId="633"/>
        </pc:sldMkLst>
      </pc:sldChg>
      <pc:sldChg chg="add del">
        <pc:chgData name="Jo-Anne Brenner" userId="9fb83d8f-5032-4809-a38b-65aab255f9d4" providerId="ADAL" clId="{664BA1D5-F0BD-43D9-87A7-F2102B944C35}" dt="2024-01-30T06:56:02.434" v="460" actId="47"/>
        <pc:sldMkLst>
          <pc:docMk/>
          <pc:sldMk cId="891192373" sldId="634"/>
        </pc:sldMkLst>
      </pc:sldChg>
      <pc:sldChg chg="add del">
        <pc:chgData name="Jo-Anne Brenner" userId="9fb83d8f-5032-4809-a38b-65aab255f9d4" providerId="ADAL" clId="{664BA1D5-F0BD-43D9-87A7-F2102B944C35}" dt="2024-01-30T06:56:02.434" v="460" actId="47"/>
        <pc:sldMkLst>
          <pc:docMk/>
          <pc:sldMk cId="1983450020" sldId="635"/>
        </pc:sldMkLst>
      </pc:sldChg>
      <pc:sldChg chg="add del">
        <pc:chgData name="Jo-Anne Brenner" userId="9fb83d8f-5032-4809-a38b-65aab255f9d4" providerId="ADAL" clId="{664BA1D5-F0BD-43D9-87A7-F2102B944C35}" dt="2024-01-30T06:56:02.434" v="460" actId="47"/>
        <pc:sldMkLst>
          <pc:docMk/>
          <pc:sldMk cId="4220597359" sldId="636"/>
        </pc:sldMkLst>
      </pc:sldChg>
      <pc:sldChg chg="add del">
        <pc:chgData name="Jo-Anne Brenner" userId="9fb83d8f-5032-4809-a38b-65aab255f9d4" providerId="ADAL" clId="{664BA1D5-F0BD-43D9-87A7-F2102B944C35}" dt="2024-01-30T06:56:02.434" v="460" actId="47"/>
        <pc:sldMkLst>
          <pc:docMk/>
          <pc:sldMk cId="3175255400" sldId="637"/>
        </pc:sldMkLst>
      </pc:sldChg>
      <pc:sldChg chg="add del">
        <pc:chgData name="Jo-Anne Brenner" userId="9fb83d8f-5032-4809-a38b-65aab255f9d4" providerId="ADAL" clId="{664BA1D5-F0BD-43D9-87A7-F2102B944C35}" dt="2024-01-30T06:56:02.434" v="460" actId="47"/>
        <pc:sldMkLst>
          <pc:docMk/>
          <pc:sldMk cId="3276867625" sldId="638"/>
        </pc:sldMkLst>
      </pc:sldChg>
      <pc:sldChg chg="add del">
        <pc:chgData name="Jo-Anne Brenner" userId="9fb83d8f-5032-4809-a38b-65aab255f9d4" providerId="ADAL" clId="{664BA1D5-F0BD-43D9-87A7-F2102B944C35}" dt="2024-01-30T06:56:02.434" v="460" actId="47"/>
        <pc:sldMkLst>
          <pc:docMk/>
          <pc:sldMk cId="289676216" sldId="639"/>
        </pc:sldMkLst>
      </pc:sldChg>
      <pc:sldChg chg="add del">
        <pc:chgData name="Jo-Anne Brenner" userId="9fb83d8f-5032-4809-a38b-65aab255f9d4" providerId="ADAL" clId="{664BA1D5-F0BD-43D9-87A7-F2102B944C35}" dt="2024-01-30T06:56:02.434" v="460" actId="47"/>
        <pc:sldMkLst>
          <pc:docMk/>
          <pc:sldMk cId="3712368097" sldId="640"/>
        </pc:sldMkLst>
      </pc:sldChg>
      <pc:sldChg chg="modSp add del mod modNotes">
        <pc:chgData name="Jo-Anne Brenner" userId="9fb83d8f-5032-4809-a38b-65aab255f9d4" providerId="ADAL" clId="{664BA1D5-F0BD-43D9-87A7-F2102B944C35}" dt="2024-01-30T07:03:05.950" v="608"/>
        <pc:sldMkLst>
          <pc:docMk/>
          <pc:sldMk cId="2520193444" sldId="641"/>
        </pc:sldMkLst>
        <pc:spChg chg="mod">
          <ac:chgData name="Jo-Anne Brenner" userId="9fb83d8f-5032-4809-a38b-65aab255f9d4" providerId="ADAL" clId="{664BA1D5-F0BD-43D9-87A7-F2102B944C35}" dt="2024-01-30T07:02:41.051" v="606" actId="14100"/>
          <ac:spMkLst>
            <pc:docMk/>
            <pc:sldMk cId="2520193444" sldId="641"/>
            <ac:spMk id="3" creationId="{00000000-0000-0000-0000-000000000000}"/>
          </ac:spMkLst>
        </pc:spChg>
        <pc:picChg chg="mod">
          <ac:chgData name="Jo-Anne Brenner" userId="9fb83d8f-5032-4809-a38b-65aab255f9d4" providerId="ADAL" clId="{664BA1D5-F0BD-43D9-87A7-F2102B944C35}" dt="2024-01-30T07:03:05.950" v="608"/>
          <ac:picMkLst>
            <pc:docMk/>
            <pc:sldMk cId="2520193444" sldId="641"/>
            <ac:picMk id="107522" creationId="{00000000-0000-0000-0000-000000000000}"/>
          </ac:picMkLst>
        </pc:picChg>
      </pc:sldChg>
      <pc:sldChg chg="modSp add del mod">
        <pc:chgData name="Jo-Anne Brenner" userId="9fb83d8f-5032-4809-a38b-65aab255f9d4" providerId="ADAL" clId="{664BA1D5-F0BD-43D9-87A7-F2102B944C35}" dt="2024-01-30T07:06:04.586" v="725" actId="20577"/>
        <pc:sldMkLst>
          <pc:docMk/>
          <pc:sldMk cId="2276801142" sldId="642"/>
        </pc:sldMkLst>
        <pc:spChg chg="mod">
          <ac:chgData name="Jo-Anne Brenner" userId="9fb83d8f-5032-4809-a38b-65aab255f9d4" providerId="ADAL" clId="{664BA1D5-F0BD-43D9-87A7-F2102B944C35}" dt="2024-01-30T07:06:04.586" v="725" actId="20577"/>
          <ac:spMkLst>
            <pc:docMk/>
            <pc:sldMk cId="2276801142" sldId="642"/>
            <ac:spMk id="2" creationId="{00000000-0000-0000-0000-000000000000}"/>
          </ac:spMkLst>
        </pc:spChg>
        <pc:spChg chg="mod">
          <ac:chgData name="Jo-Anne Brenner" userId="9fb83d8f-5032-4809-a38b-65aab255f9d4" providerId="ADAL" clId="{664BA1D5-F0BD-43D9-87A7-F2102B944C35}" dt="2024-01-30T06:56:23.093" v="469" actId="27636"/>
          <ac:spMkLst>
            <pc:docMk/>
            <pc:sldMk cId="2276801142" sldId="642"/>
            <ac:spMk id="3" creationId="{00000000-0000-0000-0000-000000000000}"/>
          </ac:spMkLst>
        </pc:spChg>
      </pc:sldChg>
      <pc:sldChg chg="add del">
        <pc:chgData name="Jo-Anne Brenner" userId="9fb83d8f-5032-4809-a38b-65aab255f9d4" providerId="ADAL" clId="{664BA1D5-F0BD-43D9-87A7-F2102B944C35}" dt="2024-01-30T07:05:54.039" v="722" actId="47"/>
        <pc:sldMkLst>
          <pc:docMk/>
          <pc:sldMk cId="896747699" sldId="643"/>
        </pc:sldMkLst>
      </pc:sldChg>
      <pc:sldChg chg="modSp add del mod">
        <pc:chgData name="Jo-Anne Brenner" userId="9fb83d8f-5032-4809-a38b-65aab255f9d4" providerId="ADAL" clId="{664BA1D5-F0BD-43D9-87A7-F2102B944C35}" dt="2024-01-30T07:06:27.020" v="741" actId="20577"/>
        <pc:sldMkLst>
          <pc:docMk/>
          <pc:sldMk cId="700416207" sldId="644"/>
        </pc:sldMkLst>
        <pc:spChg chg="mod">
          <ac:chgData name="Jo-Anne Brenner" userId="9fb83d8f-5032-4809-a38b-65aab255f9d4" providerId="ADAL" clId="{664BA1D5-F0BD-43D9-87A7-F2102B944C35}" dt="2024-01-30T06:56:23.105" v="470" actId="27636"/>
          <ac:spMkLst>
            <pc:docMk/>
            <pc:sldMk cId="700416207" sldId="644"/>
            <ac:spMk id="2" creationId="{00000000-0000-0000-0000-000000000000}"/>
          </ac:spMkLst>
        </pc:spChg>
        <pc:spChg chg="mod">
          <ac:chgData name="Jo-Anne Brenner" userId="9fb83d8f-5032-4809-a38b-65aab255f9d4" providerId="ADAL" clId="{664BA1D5-F0BD-43D9-87A7-F2102B944C35}" dt="2024-01-30T07:06:27.020" v="741" actId="20577"/>
          <ac:spMkLst>
            <pc:docMk/>
            <pc:sldMk cId="700416207" sldId="644"/>
            <ac:spMk id="3" creationId="{00000000-0000-0000-0000-000000000000}"/>
          </ac:spMkLst>
        </pc:spChg>
      </pc:sldChg>
      <pc:sldChg chg="add del">
        <pc:chgData name="Jo-Anne Brenner" userId="9fb83d8f-5032-4809-a38b-65aab255f9d4" providerId="ADAL" clId="{664BA1D5-F0BD-43D9-87A7-F2102B944C35}" dt="2024-01-30T06:55:50.713" v="459"/>
        <pc:sldMkLst>
          <pc:docMk/>
          <pc:sldMk cId="3445258131" sldId="645"/>
        </pc:sldMkLst>
      </pc:sldChg>
      <pc:sldChg chg="add del mod modShow">
        <pc:chgData name="Jo-Anne Brenner" userId="9fb83d8f-5032-4809-a38b-65aab255f9d4" providerId="ADAL" clId="{664BA1D5-F0BD-43D9-87A7-F2102B944C35}" dt="2024-01-30T07:07:07.512" v="742" actId="729"/>
        <pc:sldMkLst>
          <pc:docMk/>
          <pc:sldMk cId="3585825462" sldId="646"/>
        </pc:sldMkLst>
      </pc:sldChg>
      <pc:sldChg chg="add del mod modShow">
        <pc:chgData name="Jo-Anne Brenner" userId="9fb83d8f-5032-4809-a38b-65aab255f9d4" providerId="ADAL" clId="{664BA1D5-F0BD-43D9-87A7-F2102B944C35}" dt="2024-01-30T07:07:11.858" v="743" actId="729"/>
        <pc:sldMkLst>
          <pc:docMk/>
          <pc:sldMk cId="2740630798" sldId="647"/>
        </pc:sldMkLst>
      </pc:sldChg>
      <pc:sldChg chg="modSp add del mod">
        <pc:chgData name="Jo-Anne Brenner" userId="9fb83d8f-5032-4809-a38b-65aab255f9d4" providerId="ADAL" clId="{664BA1D5-F0BD-43D9-87A7-F2102B944C35}" dt="2024-01-30T07:07:28.233" v="746" actId="1076"/>
        <pc:sldMkLst>
          <pc:docMk/>
          <pc:sldMk cId="158716832" sldId="648"/>
        </pc:sldMkLst>
        <pc:spChg chg="mod">
          <ac:chgData name="Jo-Anne Brenner" userId="9fb83d8f-5032-4809-a38b-65aab255f9d4" providerId="ADAL" clId="{664BA1D5-F0BD-43D9-87A7-F2102B944C35}" dt="2024-01-30T07:07:28.233" v="746" actId="1076"/>
          <ac:spMkLst>
            <pc:docMk/>
            <pc:sldMk cId="158716832" sldId="648"/>
            <ac:spMk id="4" creationId="{00000000-0000-0000-0000-000000000000}"/>
          </ac:spMkLst>
        </pc:spChg>
        <pc:picChg chg="mod">
          <ac:chgData name="Jo-Anne Brenner" userId="9fb83d8f-5032-4809-a38b-65aab255f9d4" providerId="ADAL" clId="{664BA1D5-F0BD-43D9-87A7-F2102B944C35}" dt="2024-01-30T07:07:24.551" v="745" actId="1076"/>
          <ac:picMkLst>
            <pc:docMk/>
            <pc:sldMk cId="158716832" sldId="648"/>
            <ac:picMk id="106498" creationId="{00000000-0000-0000-0000-000000000000}"/>
          </ac:picMkLst>
        </pc:picChg>
      </pc:sldChg>
      <pc:sldChg chg="modSp add del mod">
        <pc:chgData name="Jo-Anne Brenner" userId="9fb83d8f-5032-4809-a38b-65aab255f9d4" providerId="ADAL" clId="{664BA1D5-F0BD-43D9-87A7-F2102B944C35}" dt="2024-01-30T06:56:23.159" v="472" actId="27636"/>
        <pc:sldMkLst>
          <pc:docMk/>
          <pc:sldMk cId="2886676370" sldId="649"/>
        </pc:sldMkLst>
        <pc:spChg chg="mod">
          <ac:chgData name="Jo-Anne Brenner" userId="9fb83d8f-5032-4809-a38b-65aab255f9d4" providerId="ADAL" clId="{664BA1D5-F0BD-43D9-87A7-F2102B944C35}" dt="2024-01-30T06:56:23.159" v="472" actId="27636"/>
          <ac:spMkLst>
            <pc:docMk/>
            <pc:sldMk cId="2886676370" sldId="649"/>
            <ac:spMk id="2" creationId="{00000000-0000-0000-0000-000000000000}"/>
          </ac:spMkLst>
        </pc:spChg>
      </pc:sldChg>
      <pc:sldChg chg="add del">
        <pc:chgData name="Jo-Anne Brenner" userId="9fb83d8f-5032-4809-a38b-65aab255f9d4" providerId="ADAL" clId="{664BA1D5-F0BD-43D9-87A7-F2102B944C35}" dt="2024-01-30T06:55:50.713" v="459"/>
        <pc:sldMkLst>
          <pc:docMk/>
          <pc:sldMk cId="664522420" sldId="650"/>
        </pc:sldMkLst>
      </pc:sldChg>
      <pc:sldChg chg="modSp add del mod">
        <pc:chgData name="Jo-Anne Brenner" userId="9fb83d8f-5032-4809-a38b-65aab255f9d4" providerId="ADAL" clId="{664BA1D5-F0BD-43D9-87A7-F2102B944C35}" dt="2024-01-30T06:56:23.214" v="473" actId="27636"/>
        <pc:sldMkLst>
          <pc:docMk/>
          <pc:sldMk cId="2329643731" sldId="652"/>
        </pc:sldMkLst>
        <pc:spChg chg="mod">
          <ac:chgData name="Jo-Anne Brenner" userId="9fb83d8f-5032-4809-a38b-65aab255f9d4" providerId="ADAL" clId="{664BA1D5-F0BD-43D9-87A7-F2102B944C35}" dt="2024-01-30T06:56:23.214" v="473" actId="27636"/>
          <ac:spMkLst>
            <pc:docMk/>
            <pc:sldMk cId="2329643731" sldId="652"/>
            <ac:spMk id="3" creationId="{00000000-0000-0000-0000-000000000000}"/>
          </ac:spMkLst>
        </pc:spChg>
      </pc:sldChg>
      <pc:sldChg chg="modSp add del mod">
        <pc:chgData name="Jo-Anne Brenner" userId="9fb83d8f-5032-4809-a38b-65aab255f9d4" providerId="ADAL" clId="{664BA1D5-F0BD-43D9-87A7-F2102B944C35}" dt="2024-01-30T07:08:07.169" v="747" actId="113"/>
        <pc:sldMkLst>
          <pc:docMk/>
          <pc:sldMk cId="3027469148" sldId="653"/>
        </pc:sldMkLst>
        <pc:spChg chg="mod">
          <ac:chgData name="Jo-Anne Brenner" userId="9fb83d8f-5032-4809-a38b-65aab255f9d4" providerId="ADAL" clId="{664BA1D5-F0BD-43D9-87A7-F2102B944C35}" dt="2024-01-30T07:08:07.169" v="747" actId="113"/>
          <ac:spMkLst>
            <pc:docMk/>
            <pc:sldMk cId="3027469148" sldId="653"/>
            <ac:spMk id="3" creationId="{00000000-0000-0000-0000-000000000000}"/>
          </ac:spMkLst>
        </pc:spChg>
      </pc:sldChg>
      <pc:sldChg chg="addSp modSp add del mod setBg">
        <pc:chgData name="Jo-Anne Brenner" userId="9fb83d8f-5032-4809-a38b-65aab255f9d4" providerId="ADAL" clId="{664BA1D5-F0BD-43D9-87A7-F2102B944C35}" dt="2024-01-30T07:20:44.575" v="1288" actId="26606"/>
        <pc:sldMkLst>
          <pc:docMk/>
          <pc:sldMk cId="3345298758" sldId="654"/>
        </pc:sldMkLst>
        <pc:spChg chg="mod">
          <ac:chgData name="Jo-Anne Brenner" userId="9fb83d8f-5032-4809-a38b-65aab255f9d4" providerId="ADAL" clId="{664BA1D5-F0BD-43D9-87A7-F2102B944C35}" dt="2024-01-30T07:20:44.575" v="1288" actId="26606"/>
          <ac:spMkLst>
            <pc:docMk/>
            <pc:sldMk cId="3345298758" sldId="654"/>
            <ac:spMk id="2" creationId="{00000000-0000-0000-0000-000000000000}"/>
          </ac:spMkLst>
        </pc:spChg>
        <pc:spChg chg="mod ord">
          <ac:chgData name="Jo-Anne Brenner" userId="9fb83d8f-5032-4809-a38b-65aab255f9d4" providerId="ADAL" clId="{664BA1D5-F0BD-43D9-87A7-F2102B944C35}" dt="2024-01-30T07:20:44.575" v="1288" actId="26606"/>
          <ac:spMkLst>
            <pc:docMk/>
            <pc:sldMk cId="3345298758" sldId="654"/>
            <ac:spMk id="3" creationId="{00000000-0000-0000-0000-000000000000}"/>
          </ac:spMkLst>
        </pc:spChg>
        <pc:spChg chg="add">
          <ac:chgData name="Jo-Anne Brenner" userId="9fb83d8f-5032-4809-a38b-65aab255f9d4" providerId="ADAL" clId="{664BA1D5-F0BD-43D9-87A7-F2102B944C35}" dt="2024-01-30T07:20:44.575" v="1288" actId="26606"/>
          <ac:spMkLst>
            <pc:docMk/>
            <pc:sldMk cId="3345298758" sldId="654"/>
            <ac:spMk id="110599" creationId="{08CB54FC-0B2A-4107-9A70-958B90B76585}"/>
          </ac:spMkLst>
        </pc:spChg>
        <pc:spChg chg="add">
          <ac:chgData name="Jo-Anne Brenner" userId="9fb83d8f-5032-4809-a38b-65aab255f9d4" providerId="ADAL" clId="{664BA1D5-F0BD-43D9-87A7-F2102B944C35}" dt="2024-01-30T07:20:44.575" v="1288" actId="26606"/>
          <ac:spMkLst>
            <pc:docMk/>
            <pc:sldMk cId="3345298758" sldId="654"/>
            <ac:spMk id="110603" creationId="{9AA76026-5689-4584-8D93-D71D739E61B5}"/>
          </ac:spMkLst>
        </pc:spChg>
        <pc:picChg chg="mod">
          <ac:chgData name="Jo-Anne Brenner" userId="9fb83d8f-5032-4809-a38b-65aab255f9d4" providerId="ADAL" clId="{664BA1D5-F0BD-43D9-87A7-F2102B944C35}" dt="2024-01-30T07:20:44.575" v="1288" actId="26606"/>
          <ac:picMkLst>
            <pc:docMk/>
            <pc:sldMk cId="3345298758" sldId="654"/>
            <ac:picMk id="110594" creationId="{00000000-0000-0000-0000-000000000000}"/>
          </ac:picMkLst>
        </pc:picChg>
        <pc:cxnChg chg="add">
          <ac:chgData name="Jo-Anne Brenner" userId="9fb83d8f-5032-4809-a38b-65aab255f9d4" providerId="ADAL" clId="{664BA1D5-F0BD-43D9-87A7-F2102B944C35}" dt="2024-01-30T07:20:44.575" v="1288" actId="26606"/>
          <ac:cxnSpMkLst>
            <pc:docMk/>
            <pc:sldMk cId="3345298758" sldId="654"/>
            <ac:cxnSpMk id="110601" creationId="{7855A9B5-1710-4B19-B0F1-CDFDD4ED5B7E}"/>
          </ac:cxnSpMkLst>
        </pc:cxnChg>
      </pc:sldChg>
      <pc:sldChg chg="modSp add del mod">
        <pc:chgData name="Jo-Anne Brenner" userId="9fb83d8f-5032-4809-a38b-65aab255f9d4" providerId="ADAL" clId="{664BA1D5-F0BD-43D9-87A7-F2102B944C35}" dt="2024-01-30T06:56:23.263" v="475" actId="27636"/>
        <pc:sldMkLst>
          <pc:docMk/>
          <pc:sldMk cId="1690818761" sldId="655"/>
        </pc:sldMkLst>
        <pc:spChg chg="mod">
          <ac:chgData name="Jo-Anne Brenner" userId="9fb83d8f-5032-4809-a38b-65aab255f9d4" providerId="ADAL" clId="{664BA1D5-F0BD-43D9-87A7-F2102B944C35}" dt="2024-01-30T06:56:23.263" v="475" actId="27636"/>
          <ac:spMkLst>
            <pc:docMk/>
            <pc:sldMk cId="1690818761" sldId="655"/>
            <ac:spMk id="3" creationId="{00000000-0000-0000-0000-000000000000}"/>
          </ac:spMkLst>
        </pc:spChg>
      </pc:sldChg>
      <pc:sldChg chg="modSp add del">
        <pc:chgData name="Jo-Anne Brenner" userId="9fb83d8f-5032-4809-a38b-65aab255f9d4" providerId="ADAL" clId="{664BA1D5-F0BD-43D9-87A7-F2102B944C35}" dt="2024-01-30T07:11:59.546" v="1062" actId="1076"/>
        <pc:sldMkLst>
          <pc:docMk/>
          <pc:sldMk cId="3111736506" sldId="656"/>
        </pc:sldMkLst>
        <pc:picChg chg="mod">
          <ac:chgData name="Jo-Anne Brenner" userId="9fb83d8f-5032-4809-a38b-65aab255f9d4" providerId="ADAL" clId="{664BA1D5-F0BD-43D9-87A7-F2102B944C35}" dt="2024-01-30T07:11:59.546" v="1062" actId="1076"/>
          <ac:picMkLst>
            <pc:docMk/>
            <pc:sldMk cId="3111736506" sldId="656"/>
            <ac:picMk id="4" creationId="{00000000-0000-0000-0000-000000000000}"/>
          </ac:picMkLst>
        </pc:picChg>
        <pc:picChg chg="mod">
          <ac:chgData name="Jo-Anne Brenner" userId="9fb83d8f-5032-4809-a38b-65aab255f9d4" providerId="ADAL" clId="{664BA1D5-F0BD-43D9-87A7-F2102B944C35}" dt="2024-01-30T07:11:55.178" v="1061" actId="1076"/>
          <ac:picMkLst>
            <pc:docMk/>
            <pc:sldMk cId="3111736506" sldId="656"/>
            <ac:picMk id="5" creationId="{00000000-0000-0000-0000-000000000000}"/>
          </ac:picMkLst>
        </pc:picChg>
      </pc:sldChg>
      <pc:sldChg chg="modSp add del mod modShow">
        <pc:chgData name="Jo-Anne Brenner" userId="9fb83d8f-5032-4809-a38b-65aab255f9d4" providerId="ADAL" clId="{664BA1D5-F0BD-43D9-87A7-F2102B944C35}" dt="2024-01-30T07:11:43.250" v="1059" actId="729"/>
        <pc:sldMkLst>
          <pc:docMk/>
          <pc:sldMk cId="880135377" sldId="657"/>
        </pc:sldMkLst>
        <pc:spChg chg="mod">
          <ac:chgData name="Jo-Anne Brenner" userId="9fb83d8f-5032-4809-a38b-65aab255f9d4" providerId="ADAL" clId="{664BA1D5-F0BD-43D9-87A7-F2102B944C35}" dt="2024-01-30T06:56:23.269" v="476" actId="27636"/>
          <ac:spMkLst>
            <pc:docMk/>
            <pc:sldMk cId="880135377" sldId="657"/>
            <ac:spMk id="2" creationId="{00000000-0000-0000-0000-000000000000}"/>
          </ac:spMkLst>
        </pc:spChg>
      </pc:sldChg>
      <pc:sldChg chg="addSp delSp modSp add del mod setBg">
        <pc:chgData name="Jo-Anne Brenner" userId="9fb83d8f-5032-4809-a38b-65aab255f9d4" providerId="ADAL" clId="{664BA1D5-F0BD-43D9-87A7-F2102B944C35}" dt="2024-01-30T07:21:13.167" v="1294" actId="1076"/>
        <pc:sldMkLst>
          <pc:docMk/>
          <pc:sldMk cId="3866884053" sldId="658"/>
        </pc:sldMkLst>
        <pc:spChg chg="mod">
          <ac:chgData name="Jo-Anne Brenner" userId="9fb83d8f-5032-4809-a38b-65aab255f9d4" providerId="ADAL" clId="{664BA1D5-F0BD-43D9-87A7-F2102B944C35}" dt="2024-01-30T07:20:53.423" v="1289" actId="26606"/>
          <ac:spMkLst>
            <pc:docMk/>
            <pc:sldMk cId="3866884053" sldId="658"/>
            <ac:spMk id="2" creationId="{00000000-0000-0000-0000-000000000000}"/>
          </ac:spMkLst>
        </pc:spChg>
        <pc:spChg chg="mod">
          <ac:chgData name="Jo-Anne Brenner" userId="9fb83d8f-5032-4809-a38b-65aab255f9d4" providerId="ADAL" clId="{664BA1D5-F0BD-43D9-87A7-F2102B944C35}" dt="2024-01-30T07:20:53.423" v="1289" actId="26606"/>
          <ac:spMkLst>
            <pc:docMk/>
            <pc:sldMk cId="3866884053" sldId="658"/>
            <ac:spMk id="3" creationId="{00000000-0000-0000-0000-000000000000}"/>
          </ac:spMkLst>
        </pc:spChg>
        <pc:spChg chg="del">
          <ac:chgData name="Jo-Anne Brenner" userId="9fb83d8f-5032-4809-a38b-65aab255f9d4" providerId="ADAL" clId="{664BA1D5-F0BD-43D9-87A7-F2102B944C35}" dt="2024-01-30T07:12:18.651" v="1064" actId="478"/>
          <ac:spMkLst>
            <pc:docMk/>
            <pc:sldMk cId="3866884053" sldId="658"/>
            <ac:spMk id="4" creationId="{00000000-0000-0000-0000-000000000000}"/>
          </ac:spMkLst>
        </pc:spChg>
        <pc:spChg chg="del">
          <ac:chgData name="Jo-Anne Brenner" userId="9fb83d8f-5032-4809-a38b-65aab255f9d4" providerId="ADAL" clId="{664BA1D5-F0BD-43D9-87A7-F2102B944C35}" dt="2024-01-30T07:12:20.416" v="1065" actId="478"/>
          <ac:spMkLst>
            <pc:docMk/>
            <pc:sldMk cId="3866884053" sldId="658"/>
            <ac:spMk id="5" creationId="{00000000-0000-0000-0000-000000000000}"/>
          </ac:spMkLst>
        </pc:spChg>
        <pc:spChg chg="add">
          <ac:chgData name="Jo-Anne Brenner" userId="9fb83d8f-5032-4809-a38b-65aab255f9d4" providerId="ADAL" clId="{664BA1D5-F0BD-43D9-87A7-F2102B944C35}" dt="2024-01-30T07:20:53.423" v="1289" actId="26606"/>
          <ac:spMkLst>
            <pc:docMk/>
            <pc:sldMk cId="3866884053" sldId="658"/>
            <ac:spMk id="12" creationId="{39E3965E-AC41-4711-9D10-E25ABB132D86}"/>
          </ac:spMkLst>
        </pc:spChg>
        <pc:spChg chg="add">
          <ac:chgData name="Jo-Anne Brenner" userId="9fb83d8f-5032-4809-a38b-65aab255f9d4" providerId="ADAL" clId="{664BA1D5-F0BD-43D9-87A7-F2102B944C35}" dt="2024-01-30T07:20:53.423" v="1289" actId="26606"/>
          <ac:spMkLst>
            <pc:docMk/>
            <pc:sldMk cId="3866884053" sldId="658"/>
            <ac:spMk id="16" creationId="{548B4202-DCD5-4F8C-B481-743A989A9DFF}"/>
          </ac:spMkLst>
        </pc:spChg>
        <pc:spChg chg="add">
          <ac:chgData name="Jo-Anne Brenner" userId="9fb83d8f-5032-4809-a38b-65aab255f9d4" providerId="ADAL" clId="{664BA1D5-F0BD-43D9-87A7-F2102B944C35}" dt="2024-01-30T07:20:53.423" v="1289" actId="26606"/>
          <ac:spMkLst>
            <pc:docMk/>
            <pc:sldMk cId="3866884053" sldId="658"/>
            <ac:spMk id="20" creationId="{8EE702CF-91CE-4661-ACBF-3C8160D1B433}"/>
          </ac:spMkLst>
        </pc:spChg>
        <pc:picChg chg="mod">
          <ac:chgData name="Jo-Anne Brenner" userId="9fb83d8f-5032-4809-a38b-65aab255f9d4" providerId="ADAL" clId="{664BA1D5-F0BD-43D9-87A7-F2102B944C35}" dt="2024-01-30T07:21:09.137" v="1293" actId="1076"/>
          <ac:picMkLst>
            <pc:docMk/>
            <pc:sldMk cId="3866884053" sldId="658"/>
            <ac:picMk id="6" creationId="{00000000-0000-0000-0000-000000000000}"/>
          </ac:picMkLst>
        </pc:picChg>
        <pc:picChg chg="mod">
          <ac:chgData name="Jo-Anne Brenner" userId="9fb83d8f-5032-4809-a38b-65aab255f9d4" providerId="ADAL" clId="{664BA1D5-F0BD-43D9-87A7-F2102B944C35}" dt="2024-01-30T07:21:13.167" v="1294" actId="1076"/>
          <ac:picMkLst>
            <pc:docMk/>
            <pc:sldMk cId="3866884053" sldId="658"/>
            <ac:picMk id="7" creationId="{00000000-0000-0000-0000-000000000000}"/>
          </ac:picMkLst>
        </pc:picChg>
        <pc:cxnChg chg="add">
          <ac:chgData name="Jo-Anne Brenner" userId="9fb83d8f-5032-4809-a38b-65aab255f9d4" providerId="ADAL" clId="{664BA1D5-F0BD-43D9-87A7-F2102B944C35}" dt="2024-01-30T07:20:53.423" v="1289" actId="26606"/>
          <ac:cxnSpMkLst>
            <pc:docMk/>
            <pc:sldMk cId="3866884053" sldId="658"/>
            <ac:cxnSpMk id="14" creationId="{1F5DC8C3-BA5F-4EED-BB9A-A14272BD82A1}"/>
          </ac:cxnSpMkLst>
        </pc:cxnChg>
        <pc:cxnChg chg="add">
          <ac:chgData name="Jo-Anne Brenner" userId="9fb83d8f-5032-4809-a38b-65aab255f9d4" providerId="ADAL" clId="{664BA1D5-F0BD-43D9-87A7-F2102B944C35}" dt="2024-01-30T07:20:53.423" v="1289" actId="26606"/>
          <ac:cxnSpMkLst>
            <pc:docMk/>
            <pc:sldMk cId="3866884053" sldId="658"/>
            <ac:cxnSpMk id="18" creationId="{F7F57F6B-E621-4E40-A34D-2FE12902AA20}"/>
          </ac:cxnSpMkLst>
        </pc:cxnChg>
      </pc:sldChg>
      <pc:sldChg chg="add del">
        <pc:chgData name="Jo-Anne Brenner" userId="9fb83d8f-5032-4809-a38b-65aab255f9d4" providerId="ADAL" clId="{664BA1D5-F0BD-43D9-87A7-F2102B944C35}" dt="2024-01-30T06:55:50.713" v="459"/>
        <pc:sldMkLst>
          <pc:docMk/>
          <pc:sldMk cId="2105717996" sldId="659"/>
        </pc:sldMkLst>
      </pc:sldChg>
      <pc:sldChg chg="add del">
        <pc:chgData name="Jo-Anne Brenner" userId="9fb83d8f-5032-4809-a38b-65aab255f9d4" providerId="ADAL" clId="{664BA1D5-F0BD-43D9-87A7-F2102B944C35}" dt="2024-01-30T06:55:50.713" v="459"/>
        <pc:sldMkLst>
          <pc:docMk/>
          <pc:sldMk cId="2826327825" sldId="660"/>
        </pc:sldMkLst>
      </pc:sldChg>
      <pc:sldChg chg="addSp delSp modSp add mod setBg modClrScheme delDesignElem chgLayout">
        <pc:chgData name="Jo-Anne Brenner" userId="9fb83d8f-5032-4809-a38b-65aab255f9d4" providerId="ADAL" clId="{664BA1D5-F0BD-43D9-87A7-F2102B944C35}" dt="2024-01-30T07:16:42.330" v="1143" actId="14100"/>
        <pc:sldMkLst>
          <pc:docMk/>
          <pc:sldMk cId="3684181988" sldId="672"/>
        </pc:sldMkLst>
        <pc:spChg chg="del mod ord">
          <ac:chgData name="Jo-Anne Brenner" userId="9fb83d8f-5032-4809-a38b-65aab255f9d4" providerId="ADAL" clId="{664BA1D5-F0BD-43D9-87A7-F2102B944C35}" dt="2024-01-30T07:16:29.679" v="1138"/>
          <ac:spMkLst>
            <pc:docMk/>
            <pc:sldMk cId="3684181988" sldId="672"/>
            <ac:spMk id="2" creationId="{00000000-0000-0000-0000-000000000000}"/>
          </ac:spMkLst>
        </pc:spChg>
        <pc:spChg chg="mod ord">
          <ac:chgData name="Jo-Anne Brenner" userId="9fb83d8f-5032-4809-a38b-65aab255f9d4" providerId="ADAL" clId="{664BA1D5-F0BD-43D9-87A7-F2102B944C35}" dt="2024-01-30T07:15:28.200" v="1088" actId="700"/>
          <ac:spMkLst>
            <pc:docMk/>
            <pc:sldMk cId="3684181988" sldId="672"/>
            <ac:spMk id="3" creationId="{00000000-0000-0000-0000-000000000000}"/>
          </ac:spMkLst>
        </pc:spChg>
        <pc:spChg chg="add mod ord">
          <ac:chgData name="Jo-Anne Brenner" userId="9fb83d8f-5032-4809-a38b-65aab255f9d4" providerId="ADAL" clId="{664BA1D5-F0BD-43D9-87A7-F2102B944C35}" dt="2024-01-30T07:15:42.900" v="1106" actId="20577"/>
          <ac:spMkLst>
            <pc:docMk/>
            <pc:sldMk cId="3684181988" sldId="672"/>
            <ac:spMk id="4" creationId="{8C3A6DD2-421B-1B97-6CC8-4244CB5B1A42}"/>
          </ac:spMkLst>
        </pc:spChg>
        <pc:spChg chg="add mod ord">
          <ac:chgData name="Jo-Anne Brenner" userId="9fb83d8f-5032-4809-a38b-65aab255f9d4" providerId="ADAL" clId="{664BA1D5-F0BD-43D9-87A7-F2102B944C35}" dt="2024-01-30T07:15:56.322" v="1130" actId="20577"/>
          <ac:spMkLst>
            <pc:docMk/>
            <pc:sldMk cId="3684181988" sldId="672"/>
            <ac:spMk id="6" creationId="{4ADEA487-6712-572E-D5C1-661D4A23B148}"/>
          </ac:spMkLst>
        </pc:spChg>
        <pc:spChg chg="add del mod ord">
          <ac:chgData name="Jo-Anne Brenner" userId="9fb83d8f-5032-4809-a38b-65aab255f9d4" providerId="ADAL" clId="{664BA1D5-F0BD-43D9-87A7-F2102B944C35}" dt="2024-01-30T07:16:35.097" v="1140"/>
          <ac:spMkLst>
            <pc:docMk/>
            <pc:sldMk cId="3684181988" sldId="672"/>
            <ac:spMk id="7" creationId="{7D9624C6-9204-FB0C-B198-3FFCE305BAEF}"/>
          </ac:spMkLst>
        </pc:spChg>
        <pc:spChg chg="add del">
          <ac:chgData name="Jo-Anne Brenner" userId="9fb83d8f-5032-4809-a38b-65aab255f9d4" providerId="ADAL" clId="{664BA1D5-F0BD-43D9-87A7-F2102B944C35}" dt="2024-01-30T07:15:28.200" v="1088" actId="700"/>
          <ac:spMkLst>
            <pc:docMk/>
            <pc:sldMk cId="3684181988" sldId="672"/>
            <ac:spMk id="3079" creationId="{D40791F6-715D-481A-9C4A-3645AECFD5A0}"/>
          </ac:spMkLst>
        </pc:spChg>
        <pc:spChg chg="add del">
          <ac:chgData name="Jo-Anne Brenner" userId="9fb83d8f-5032-4809-a38b-65aab255f9d4" providerId="ADAL" clId="{664BA1D5-F0BD-43D9-87A7-F2102B944C35}" dt="2024-01-30T07:15:28.200" v="1088" actId="700"/>
          <ac:spMkLst>
            <pc:docMk/>
            <pc:sldMk cId="3684181988" sldId="672"/>
            <ac:spMk id="3083" creationId="{811CBAFA-D7E0-40A7-BB94-2C05304B407B}"/>
          </ac:spMkLst>
        </pc:spChg>
        <pc:picChg chg="del mod">
          <ac:chgData name="Jo-Anne Brenner" userId="9fb83d8f-5032-4809-a38b-65aab255f9d4" providerId="ADAL" clId="{664BA1D5-F0BD-43D9-87A7-F2102B944C35}" dt="2024-01-30T07:16:32.783" v="1139" actId="21"/>
          <ac:picMkLst>
            <pc:docMk/>
            <pc:sldMk cId="3684181988" sldId="672"/>
            <ac:picMk id="5" creationId="{00000000-0000-0000-0000-000000000000}"/>
          </ac:picMkLst>
        </pc:picChg>
        <pc:picChg chg="add del mod">
          <ac:chgData name="Jo-Anne Brenner" userId="9fb83d8f-5032-4809-a38b-65aab255f9d4" providerId="ADAL" clId="{664BA1D5-F0BD-43D9-87A7-F2102B944C35}" dt="2024-01-30T07:16:17.741" v="1137" actId="21"/>
          <ac:picMkLst>
            <pc:docMk/>
            <pc:sldMk cId="3684181988" sldId="672"/>
            <ac:picMk id="8" creationId="{00000000-0000-0000-0000-000000000000}"/>
          </ac:picMkLst>
        </pc:picChg>
        <pc:picChg chg="add mod">
          <ac:chgData name="Jo-Anne Brenner" userId="9fb83d8f-5032-4809-a38b-65aab255f9d4" providerId="ADAL" clId="{664BA1D5-F0BD-43D9-87A7-F2102B944C35}" dt="2024-01-30T07:16:29.679" v="1138"/>
          <ac:picMkLst>
            <pc:docMk/>
            <pc:sldMk cId="3684181988" sldId="672"/>
            <ac:picMk id="9" creationId="{00000000-0000-0000-0000-000000000000}"/>
          </ac:picMkLst>
        </pc:picChg>
        <pc:picChg chg="add mod">
          <ac:chgData name="Jo-Anne Brenner" userId="9fb83d8f-5032-4809-a38b-65aab255f9d4" providerId="ADAL" clId="{664BA1D5-F0BD-43D9-87A7-F2102B944C35}" dt="2024-01-30T07:16:42.330" v="1143" actId="14100"/>
          <ac:picMkLst>
            <pc:docMk/>
            <pc:sldMk cId="3684181988" sldId="672"/>
            <ac:picMk id="10" creationId="{00000000-0000-0000-0000-000000000000}"/>
          </ac:picMkLst>
        </pc:picChg>
        <pc:picChg chg="del mod">
          <ac:chgData name="Jo-Anne Brenner" userId="9fb83d8f-5032-4809-a38b-65aab255f9d4" providerId="ADAL" clId="{664BA1D5-F0BD-43D9-87A7-F2102B944C35}" dt="2024-01-30T07:15:59.023" v="1131" actId="21"/>
          <ac:picMkLst>
            <pc:docMk/>
            <pc:sldMk cId="3684181988" sldId="672"/>
            <ac:picMk id="3074" creationId="{00000000-0000-0000-0000-000000000000}"/>
          </ac:picMkLst>
        </pc:picChg>
        <pc:cxnChg chg="add del">
          <ac:chgData name="Jo-Anne Brenner" userId="9fb83d8f-5032-4809-a38b-65aab255f9d4" providerId="ADAL" clId="{664BA1D5-F0BD-43D9-87A7-F2102B944C35}" dt="2024-01-30T07:15:28.200" v="1088" actId="700"/>
          <ac:cxnSpMkLst>
            <pc:docMk/>
            <pc:sldMk cId="3684181988" sldId="672"/>
            <ac:cxnSpMk id="3081" creationId="{740F83A4-FAC4-4867-95A5-BBFD280C7BF5}"/>
          </ac:cxnSpMkLst>
        </pc:cxnChg>
      </pc:sldChg>
      <pc:sldChg chg="add del">
        <pc:chgData name="Jo-Anne Brenner" userId="9fb83d8f-5032-4809-a38b-65aab255f9d4" providerId="ADAL" clId="{664BA1D5-F0BD-43D9-87A7-F2102B944C35}" dt="2024-01-30T06:55:50.713" v="459"/>
        <pc:sldMkLst>
          <pc:docMk/>
          <pc:sldMk cId="689461283" sldId="692"/>
        </pc:sldMkLst>
      </pc:sldChg>
      <pc:sldChg chg="add del">
        <pc:chgData name="Jo-Anne Brenner" userId="9fb83d8f-5032-4809-a38b-65aab255f9d4" providerId="ADAL" clId="{664BA1D5-F0BD-43D9-87A7-F2102B944C35}" dt="2024-01-30T06:55:50.713" v="459"/>
        <pc:sldMkLst>
          <pc:docMk/>
          <pc:sldMk cId="3734539207" sldId="693"/>
        </pc:sldMkLst>
      </pc:sldChg>
      <pc:sldChg chg="modSp mod">
        <pc:chgData name="Jo-Anne Brenner" userId="9fb83d8f-5032-4809-a38b-65aab255f9d4" providerId="ADAL" clId="{664BA1D5-F0BD-43D9-87A7-F2102B944C35}" dt="2024-01-30T05:00:25.352" v="80" actId="20577"/>
        <pc:sldMkLst>
          <pc:docMk/>
          <pc:sldMk cId="3597137859" sldId="1232"/>
        </pc:sldMkLst>
        <pc:spChg chg="mod">
          <ac:chgData name="Jo-Anne Brenner" userId="9fb83d8f-5032-4809-a38b-65aab255f9d4" providerId="ADAL" clId="{664BA1D5-F0BD-43D9-87A7-F2102B944C35}" dt="2024-01-30T05:00:25.352" v="80" actId="20577"/>
          <ac:spMkLst>
            <pc:docMk/>
            <pc:sldMk cId="3597137859" sldId="1232"/>
            <ac:spMk id="5" creationId="{28D330E3-7A07-4ACD-967C-4512EE88F752}"/>
          </ac:spMkLst>
        </pc:spChg>
      </pc:sldChg>
      <pc:sldChg chg="del ord">
        <pc:chgData name="Jo-Anne Brenner" userId="9fb83d8f-5032-4809-a38b-65aab255f9d4" providerId="ADAL" clId="{664BA1D5-F0BD-43D9-87A7-F2102B944C35}" dt="2024-01-30T07:27:21.013" v="1295" actId="47"/>
        <pc:sldMkLst>
          <pc:docMk/>
          <pc:sldMk cId="1147756950" sldId="1243"/>
        </pc:sldMkLst>
      </pc:sldChg>
      <pc:sldChg chg="del ord">
        <pc:chgData name="Jo-Anne Brenner" userId="9fb83d8f-5032-4809-a38b-65aab255f9d4" providerId="ADAL" clId="{664BA1D5-F0BD-43D9-87A7-F2102B944C35}" dt="2024-01-30T07:27:21.013" v="1295" actId="47"/>
        <pc:sldMkLst>
          <pc:docMk/>
          <pc:sldMk cId="1928316974" sldId="1245"/>
        </pc:sldMkLst>
      </pc:sldChg>
      <pc:sldChg chg="del ord">
        <pc:chgData name="Jo-Anne Brenner" userId="9fb83d8f-5032-4809-a38b-65aab255f9d4" providerId="ADAL" clId="{664BA1D5-F0BD-43D9-87A7-F2102B944C35}" dt="2024-01-30T07:27:21.013" v="1295" actId="47"/>
        <pc:sldMkLst>
          <pc:docMk/>
          <pc:sldMk cId="258899200" sldId="1248"/>
        </pc:sldMkLst>
      </pc:sldChg>
      <pc:sldChg chg="del ord">
        <pc:chgData name="Jo-Anne Brenner" userId="9fb83d8f-5032-4809-a38b-65aab255f9d4" providerId="ADAL" clId="{664BA1D5-F0BD-43D9-87A7-F2102B944C35}" dt="2024-01-30T07:27:21.013" v="1295" actId="47"/>
        <pc:sldMkLst>
          <pc:docMk/>
          <pc:sldMk cId="3568945801" sldId="1249"/>
        </pc:sldMkLst>
      </pc:sldChg>
      <pc:sldChg chg="del ord">
        <pc:chgData name="Jo-Anne Brenner" userId="9fb83d8f-5032-4809-a38b-65aab255f9d4" providerId="ADAL" clId="{664BA1D5-F0BD-43D9-87A7-F2102B944C35}" dt="2024-01-30T07:27:21.013" v="1295" actId="47"/>
        <pc:sldMkLst>
          <pc:docMk/>
          <pc:sldMk cId="766686633" sldId="1366"/>
        </pc:sldMkLst>
      </pc:sldChg>
      <pc:sldChg chg="del ord">
        <pc:chgData name="Jo-Anne Brenner" userId="9fb83d8f-5032-4809-a38b-65aab255f9d4" providerId="ADAL" clId="{664BA1D5-F0BD-43D9-87A7-F2102B944C35}" dt="2024-01-30T07:27:21.013" v="1295" actId="47"/>
        <pc:sldMkLst>
          <pc:docMk/>
          <pc:sldMk cId="2889581130" sldId="1367"/>
        </pc:sldMkLst>
      </pc:sldChg>
      <pc:sldChg chg="add">
        <pc:chgData name="Jo-Anne Brenner" userId="9fb83d8f-5032-4809-a38b-65aab255f9d4" providerId="ADAL" clId="{664BA1D5-F0BD-43D9-87A7-F2102B944C35}" dt="2024-01-30T04:59:05.613" v="16"/>
        <pc:sldMkLst>
          <pc:docMk/>
          <pc:sldMk cId="3878509564" sldId="1477"/>
        </pc:sldMkLst>
      </pc:sldChg>
      <pc:sldChg chg="delSp modSp mod ord">
        <pc:chgData name="Jo-Anne Brenner" userId="9fb83d8f-5032-4809-a38b-65aab255f9d4" providerId="ADAL" clId="{664BA1D5-F0BD-43D9-87A7-F2102B944C35}" dt="2024-01-30T05:23:21.311" v="171" actId="20577"/>
        <pc:sldMkLst>
          <pc:docMk/>
          <pc:sldMk cId="1381143865" sldId="1529"/>
        </pc:sldMkLst>
        <pc:spChg chg="mod">
          <ac:chgData name="Jo-Anne Brenner" userId="9fb83d8f-5032-4809-a38b-65aab255f9d4" providerId="ADAL" clId="{664BA1D5-F0BD-43D9-87A7-F2102B944C35}" dt="2024-01-30T05:23:21.311" v="171" actId="20577"/>
          <ac:spMkLst>
            <pc:docMk/>
            <pc:sldMk cId="1381143865" sldId="1529"/>
            <ac:spMk id="3" creationId="{91C89424-9C02-8377-799E-7CA1C9A8241B}"/>
          </ac:spMkLst>
        </pc:spChg>
        <pc:picChg chg="del">
          <ac:chgData name="Jo-Anne Brenner" userId="9fb83d8f-5032-4809-a38b-65aab255f9d4" providerId="ADAL" clId="{664BA1D5-F0BD-43D9-87A7-F2102B944C35}" dt="2024-01-30T05:23:10.871" v="166" actId="478"/>
          <ac:picMkLst>
            <pc:docMk/>
            <pc:sldMk cId="1381143865" sldId="1529"/>
            <ac:picMk id="8" creationId="{C4FC159E-D343-8B9D-7239-6D3289811555}"/>
          </ac:picMkLst>
        </pc:picChg>
      </pc:sldChg>
      <pc:sldChg chg="ord">
        <pc:chgData name="Jo-Anne Brenner" userId="9fb83d8f-5032-4809-a38b-65aab255f9d4" providerId="ADAL" clId="{664BA1D5-F0BD-43D9-87A7-F2102B944C35}" dt="2024-01-30T04:59:28.263" v="19"/>
        <pc:sldMkLst>
          <pc:docMk/>
          <pc:sldMk cId="245962787" sldId="1652"/>
        </pc:sldMkLst>
      </pc:sldChg>
      <pc:sldChg chg="ord">
        <pc:chgData name="Jo-Anne Brenner" userId="9fb83d8f-5032-4809-a38b-65aab255f9d4" providerId="ADAL" clId="{664BA1D5-F0BD-43D9-87A7-F2102B944C35}" dt="2024-01-30T04:59:28.263" v="19"/>
        <pc:sldMkLst>
          <pc:docMk/>
          <pc:sldMk cId="2836841184" sldId="1674"/>
        </pc:sldMkLst>
      </pc:sldChg>
      <pc:sldChg chg="del ord">
        <pc:chgData name="Jo-Anne Brenner" userId="9fb83d8f-5032-4809-a38b-65aab255f9d4" providerId="ADAL" clId="{664BA1D5-F0BD-43D9-87A7-F2102B944C35}" dt="2024-01-30T07:27:21.013" v="1295" actId="47"/>
        <pc:sldMkLst>
          <pc:docMk/>
          <pc:sldMk cId="767089209" sldId="1847"/>
        </pc:sldMkLst>
      </pc:sldChg>
      <pc:sldChg chg="add mod ord modShow">
        <pc:chgData name="Jo-Anne Brenner" userId="9fb83d8f-5032-4809-a38b-65aab255f9d4" providerId="ADAL" clId="{664BA1D5-F0BD-43D9-87A7-F2102B944C35}" dt="2024-01-30T06:25:35.763" v="193" actId="729"/>
        <pc:sldMkLst>
          <pc:docMk/>
          <pc:sldMk cId="837565530" sldId="1851"/>
        </pc:sldMkLst>
      </pc:sldChg>
      <pc:sldChg chg="add mod ord modShow">
        <pc:chgData name="Jo-Anne Brenner" userId="9fb83d8f-5032-4809-a38b-65aab255f9d4" providerId="ADAL" clId="{664BA1D5-F0BD-43D9-87A7-F2102B944C35}" dt="2024-01-30T06:25:35.763" v="193" actId="729"/>
        <pc:sldMkLst>
          <pc:docMk/>
          <pc:sldMk cId="3512527528" sldId="1852"/>
        </pc:sldMkLst>
      </pc:sldChg>
      <pc:sldChg chg="add mod ord modShow">
        <pc:chgData name="Jo-Anne Brenner" userId="9fb83d8f-5032-4809-a38b-65aab255f9d4" providerId="ADAL" clId="{664BA1D5-F0BD-43D9-87A7-F2102B944C35}" dt="2024-01-30T06:25:35.763" v="193" actId="729"/>
        <pc:sldMkLst>
          <pc:docMk/>
          <pc:sldMk cId="1248481952" sldId="1853"/>
        </pc:sldMkLst>
      </pc:sldChg>
      <pc:sldChg chg="add mod ord modShow">
        <pc:chgData name="Jo-Anne Brenner" userId="9fb83d8f-5032-4809-a38b-65aab255f9d4" providerId="ADAL" clId="{664BA1D5-F0BD-43D9-87A7-F2102B944C35}" dt="2024-01-30T06:25:35.763" v="193" actId="729"/>
        <pc:sldMkLst>
          <pc:docMk/>
          <pc:sldMk cId="539928711" sldId="1854"/>
        </pc:sldMkLst>
      </pc:sldChg>
      <pc:sldChg chg="add ord">
        <pc:chgData name="Jo-Anne Brenner" userId="9fb83d8f-5032-4809-a38b-65aab255f9d4" providerId="ADAL" clId="{664BA1D5-F0BD-43D9-87A7-F2102B944C35}" dt="2024-01-30T06:25:21.522" v="192"/>
        <pc:sldMkLst>
          <pc:docMk/>
          <pc:sldMk cId="1827681754" sldId="1855"/>
        </pc:sldMkLst>
      </pc:sldChg>
      <pc:sldChg chg="new del">
        <pc:chgData name="Jo-Anne Brenner" userId="9fb83d8f-5032-4809-a38b-65aab255f9d4" providerId="ADAL" clId="{664BA1D5-F0BD-43D9-87A7-F2102B944C35}" dt="2024-01-30T04:55:51.288" v="1" actId="47"/>
        <pc:sldMkLst>
          <pc:docMk/>
          <pc:sldMk cId="887444867" sldId="1859"/>
        </pc:sldMkLst>
      </pc:sldChg>
      <pc:sldChg chg="delSp modSp add mod">
        <pc:chgData name="Jo-Anne Brenner" userId="9fb83d8f-5032-4809-a38b-65aab255f9d4" providerId="ADAL" clId="{664BA1D5-F0BD-43D9-87A7-F2102B944C35}" dt="2024-01-30T05:01:36.277" v="109" actId="1037"/>
        <pc:sldMkLst>
          <pc:docMk/>
          <pc:sldMk cId="1417274901" sldId="1859"/>
        </pc:sldMkLst>
        <pc:spChg chg="del mod">
          <ac:chgData name="Jo-Anne Brenner" userId="9fb83d8f-5032-4809-a38b-65aab255f9d4" providerId="ADAL" clId="{664BA1D5-F0BD-43D9-87A7-F2102B944C35}" dt="2024-01-30T05:01:16.608" v="87"/>
          <ac:spMkLst>
            <pc:docMk/>
            <pc:sldMk cId="1417274901" sldId="1859"/>
            <ac:spMk id="68" creationId="{E2F5FD51-D557-23B1-038B-9CA62EB20C92}"/>
          </ac:spMkLst>
        </pc:spChg>
        <pc:picChg chg="del">
          <ac:chgData name="Jo-Anne Brenner" userId="9fb83d8f-5032-4809-a38b-65aab255f9d4" providerId="ADAL" clId="{664BA1D5-F0BD-43D9-87A7-F2102B944C35}" dt="2024-01-30T05:01:16.606" v="85" actId="478"/>
          <ac:picMkLst>
            <pc:docMk/>
            <pc:sldMk cId="1417274901" sldId="1859"/>
            <ac:picMk id="3" creationId="{981632E9-62D9-12C9-A677-0F7E1F5ADE89}"/>
          </ac:picMkLst>
        </pc:picChg>
        <pc:picChg chg="mod">
          <ac:chgData name="Jo-Anne Brenner" userId="9fb83d8f-5032-4809-a38b-65aab255f9d4" providerId="ADAL" clId="{664BA1D5-F0BD-43D9-87A7-F2102B944C35}" dt="2024-01-30T05:01:24.762" v="90" actId="1076"/>
          <ac:picMkLst>
            <pc:docMk/>
            <pc:sldMk cId="1417274901" sldId="1859"/>
            <ac:picMk id="11" creationId="{4E9C44F0-BEE7-7AE2-D6FD-2231D477F3BD}"/>
          </ac:picMkLst>
        </pc:picChg>
        <pc:picChg chg="mod">
          <ac:chgData name="Jo-Anne Brenner" userId="9fb83d8f-5032-4809-a38b-65aab255f9d4" providerId="ADAL" clId="{664BA1D5-F0BD-43D9-87A7-F2102B944C35}" dt="2024-01-30T05:01:36.277" v="109" actId="1037"/>
          <ac:picMkLst>
            <pc:docMk/>
            <pc:sldMk cId="1417274901" sldId="1859"/>
            <ac:picMk id="13" creationId="{346CFB8B-D816-7DE4-E9EA-8853AE18C1E9}"/>
          </ac:picMkLst>
        </pc:picChg>
      </pc:sldChg>
      <pc:sldChg chg="new del">
        <pc:chgData name="Jo-Anne Brenner" userId="9fb83d8f-5032-4809-a38b-65aab255f9d4" providerId="ADAL" clId="{664BA1D5-F0BD-43D9-87A7-F2102B944C35}" dt="2024-01-30T04:56:09.655" v="5" actId="47"/>
        <pc:sldMkLst>
          <pc:docMk/>
          <pc:sldMk cId="2212704245" sldId="1859"/>
        </pc:sldMkLst>
      </pc:sldChg>
      <pc:sldChg chg="addSp delSp modSp add mod setBg">
        <pc:chgData name="Jo-Anne Brenner" userId="9fb83d8f-5032-4809-a38b-65aab255f9d4" providerId="ADAL" clId="{664BA1D5-F0BD-43D9-87A7-F2102B944C35}" dt="2024-01-30T05:28:30.659" v="182" actId="20577"/>
        <pc:sldMkLst>
          <pc:docMk/>
          <pc:sldMk cId="1065935211" sldId="1860"/>
        </pc:sldMkLst>
        <pc:spChg chg="mod">
          <ac:chgData name="Jo-Anne Brenner" userId="9fb83d8f-5032-4809-a38b-65aab255f9d4" providerId="ADAL" clId="{664BA1D5-F0BD-43D9-87A7-F2102B944C35}" dt="2024-01-30T05:22:13.634" v="113" actId="20577"/>
          <ac:spMkLst>
            <pc:docMk/>
            <pc:sldMk cId="1065935211" sldId="1860"/>
            <ac:spMk id="2" creationId="{AB0F8D01-1A12-2F89-247C-0ABE64DFF186}"/>
          </ac:spMkLst>
        </pc:spChg>
        <pc:spChg chg="mod">
          <ac:chgData name="Jo-Anne Brenner" userId="9fb83d8f-5032-4809-a38b-65aab255f9d4" providerId="ADAL" clId="{664BA1D5-F0BD-43D9-87A7-F2102B944C35}" dt="2024-01-30T05:28:30.659" v="182" actId="20577"/>
          <ac:spMkLst>
            <pc:docMk/>
            <pc:sldMk cId="1065935211" sldId="1860"/>
            <ac:spMk id="3" creationId="{2A0A95C1-54A0-86B8-EB54-17994D1A3A51}"/>
          </ac:spMkLst>
        </pc:spChg>
        <pc:picChg chg="del">
          <ac:chgData name="Jo-Anne Brenner" userId="9fb83d8f-5032-4809-a38b-65aab255f9d4" providerId="ADAL" clId="{664BA1D5-F0BD-43D9-87A7-F2102B944C35}" dt="2024-01-30T05:25:24.698" v="172" actId="478"/>
          <ac:picMkLst>
            <pc:docMk/>
            <pc:sldMk cId="1065935211" sldId="1860"/>
            <ac:picMk id="8" creationId="{63A7669E-4C20-233B-F7E8-C600C18B362C}"/>
          </ac:picMkLst>
        </pc:picChg>
        <pc:picChg chg="add mod">
          <ac:chgData name="Jo-Anne Brenner" userId="9fb83d8f-5032-4809-a38b-65aab255f9d4" providerId="ADAL" clId="{664BA1D5-F0BD-43D9-87A7-F2102B944C35}" dt="2024-01-30T05:28:26.497" v="180" actId="14100"/>
          <ac:picMkLst>
            <pc:docMk/>
            <pc:sldMk cId="1065935211" sldId="1860"/>
            <ac:picMk id="1026" creationId="{CEFF6F96-7704-AE59-4D80-DB0BF7568A94}"/>
          </ac:picMkLst>
        </pc:picChg>
      </pc:sldChg>
      <pc:sldChg chg="add ord">
        <pc:chgData name="Jo-Anne Brenner" userId="9fb83d8f-5032-4809-a38b-65aab255f9d4" providerId="ADAL" clId="{664BA1D5-F0BD-43D9-87A7-F2102B944C35}" dt="2024-01-30T06:25:21.522" v="192"/>
        <pc:sldMkLst>
          <pc:docMk/>
          <pc:sldMk cId="4047576925" sldId="1861"/>
        </pc:sldMkLst>
      </pc:sldChg>
      <pc:sldChg chg="add ord">
        <pc:chgData name="Jo-Anne Brenner" userId="9fb83d8f-5032-4809-a38b-65aab255f9d4" providerId="ADAL" clId="{664BA1D5-F0BD-43D9-87A7-F2102B944C35}" dt="2024-01-30T06:25:21.522" v="192"/>
        <pc:sldMkLst>
          <pc:docMk/>
          <pc:sldMk cId="1352870149" sldId="1862"/>
        </pc:sldMkLst>
      </pc:sldChg>
      <pc:sldChg chg="add ord">
        <pc:chgData name="Jo-Anne Brenner" userId="9fb83d8f-5032-4809-a38b-65aab255f9d4" providerId="ADAL" clId="{664BA1D5-F0BD-43D9-87A7-F2102B944C35}" dt="2024-01-30T06:25:21.522" v="192"/>
        <pc:sldMkLst>
          <pc:docMk/>
          <pc:sldMk cId="175093721" sldId="1863"/>
        </pc:sldMkLst>
      </pc:sldChg>
      <pc:sldChg chg="add ord">
        <pc:chgData name="Jo-Anne Brenner" userId="9fb83d8f-5032-4809-a38b-65aab255f9d4" providerId="ADAL" clId="{664BA1D5-F0BD-43D9-87A7-F2102B944C35}" dt="2024-01-30T06:25:21.522" v="192"/>
        <pc:sldMkLst>
          <pc:docMk/>
          <pc:sldMk cId="603240721" sldId="1864"/>
        </pc:sldMkLst>
      </pc:sldChg>
      <pc:sldChg chg="add ord">
        <pc:chgData name="Jo-Anne Brenner" userId="9fb83d8f-5032-4809-a38b-65aab255f9d4" providerId="ADAL" clId="{664BA1D5-F0BD-43D9-87A7-F2102B944C35}" dt="2024-01-30T06:25:21.522" v="192"/>
        <pc:sldMkLst>
          <pc:docMk/>
          <pc:sldMk cId="2101037235" sldId="1865"/>
        </pc:sldMkLst>
      </pc:sldChg>
      <pc:sldChg chg="add ord">
        <pc:chgData name="Jo-Anne Brenner" userId="9fb83d8f-5032-4809-a38b-65aab255f9d4" providerId="ADAL" clId="{664BA1D5-F0BD-43D9-87A7-F2102B944C35}" dt="2024-01-30T06:25:21.522" v="192"/>
        <pc:sldMkLst>
          <pc:docMk/>
          <pc:sldMk cId="1962927845" sldId="1866"/>
        </pc:sldMkLst>
      </pc:sldChg>
      <pc:sldChg chg="add ord">
        <pc:chgData name="Jo-Anne Brenner" userId="9fb83d8f-5032-4809-a38b-65aab255f9d4" providerId="ADAL" clId="{664BA1D5-F0BD-43D9-87A7-F2102B944C35}" dt="2024-01-30T06:25:21.522" v="192"/>
        <pc:sldMkLst>
          <pc:docMk/>
          <pc:sldMk cId="2803752955" sldId="1867"/>
        </pc:sldMkLst>
      </pc:sldChg>
      <pc:sldChg chg="add ord">
        <pc:chgData name="Jo-Anne Brenner" userId="9fb83d8f-5032-4809-a38b-65aab255f9d4" providerId="ADAL" clId="{664BA1D5-F0BD-43D9-87A7-F2102B944C35}" dt="2024-01-30T06:25:21.522" v="192"/>
        <pc:sldMkLst>
          <pc:docMk/>
          <pc:sldMk cId="1106181765" sldId="1868"/>
        </pc:sldMkLst>
      </pc:sldChg>
      <pc:sldChg chg="add ord">
        <pc:chgData name="Jo-Anne Brenner" userId="9fb83d8f-5032-4809-a38b-65aab255f9d4" providerId="ADAL" clId="{664BA1D5-F0BD-43D9-87A7-F2102B944C35}" dt="2024-01-30T06:25:21.522" v="192"/>
        <pc:sldMkLst>
          <pc:docMk/>
          <pc:sldMk cId="465095829" sldId="1869"/>
        </pc:sldMkLst>
      </pc:sldChg>
      <pc:sldChg chg="add ord">
        <pc:chgData name="Jo-Anne Brenner" userId="9fb83d8f-5032-4809-a38b-65aab255f9d4" providerId="ADAL" clId="{664BA1D5-F0BD-43D9-87A7-F2102B944C35}" dt="2024-01-30T06:25:21.522" v="192"/>
        <pc:sldMkLst>
          <pc:docMk/>
          <pc:sldMk cId="3284542918" sldId="1870"/>
        </pc:sldMkLst>
      </pc:sldChg>
      <pc:sldChg chg="add ord">
        <pc:chgData name="Jo-Anne Brenner" userId="9fb83d8f-5032-4809-a38b-65aab255f9d4" providerId="ADAL" clId="{664BA1D5-F0BD-43D9-87A7-F2102B944C35}" dt="2024-01-30T06:25:21.522" v="192"/>
        <pc:sldMkLst>
          <pc:docMk/>
          <pc:sldMk cId="2951543132" sldId="1871"/>
        </pc:sldMkLst>
      </pc:sldChg>
      <pc:sldChg chg="add del ord">
        <pc:chgData name="Jo-Anne Brenner" userId="9fb83d8f-5032-4809-a38b-65aab255f9d4" providerId="ADAL" clId="{664BA1D5-F0BD-43D9-87A7-F2102B944C35}" dt="2024-01-30T07:27:21.013" v="1295" actId="47"/>
        <pc:sldMkLst>
          <pc:docMk/>
          <pc:sldMk cId="2637252652" sldId="1872"/>
        </pc:sldMkLst>
      </pc:sldChg>
      <pc:sldChg chg="add">
        <pc:chgData name="Jo-Anne Brenner" userId="9fb83d8f-5032-4809-a38b-65aab255f9d4" providerId="ADAL" clId="{664BA1D5-F0BD-43D9-87A7-F2102B944C35}" dt="2024-01-30T06:26:08.903" v="196"/>
        <pc:sldMkLst>
          <pc:docMk/>
          <pc:sldMk cId="1557467693" sldId="1873"/>
        </pc:sldMkLst>
      </pc:sldChg>
      <pc:sldChg chg="add">
        <pc:chgData name="Jo-Anne Brenner" userId="9fb83d8f-5032-4809-a38b-65aab255f9d4" providerId="ADAL" clId="{664BA1D5-F0BD-43D9-87A7-F2102B944C35}" dt="2024-01-30T06:26:08.903" v="196"/>
        <pc:sldMkLst>
          <pc:docMk/>
          <pc:sldMk cId="3143346317" sldId="1874"/>
        </pc:sldMkLst>
      </pc:sldChg>
      <pc:sldChg chg="add">
        <pc:chgData name="Jo-Anne Brenner" userId="9fb83d8f-5032-4809-a38b-65aab255f9d4" providerId="ADAL" clId="{664BA1D5-F0BD-43D9-87A7-F2102B944C35}" dt="2024-01-30T06:26:08.903" v="196"/>
        <pc:sldMkLst>
          <pc:docMk/>
          <pc:sldMk cId="2282695848" sldId="1875"/>
        </pc:sldMkLst>
      </pc:sldChg>
      <pc:sldChg chg="add">
        <pc:chgData name="Jo-Anne Brenner" userId="9fb83d8f-5032-4809-a38b-65aab255f9d4" providerId="ADAL" clId="{664BA1D5-F0BD-43D9-87A7-F2102B944C35}" dt="2024-01-30T06:26:08.903" v="196"/>
        <pc:sldMkLst>
          <pc:docMk/>
          <pc:sldMk cId="3118315921" sldId="1876"/>
        </pc:sldMkLst>
      </pc:sldChg>
      <pc:sldChg chg="add">
        <pc:chgData name="Jo-Anne Brenner" userId="9fb83d8f-5032-4809-a38b-65aab255f9d4" providerId="ADAL" clId="{664BA1D5-F0BD-43D9-87A7-F2102B944C35}" dt="2024-01-30T06:26:08.903" v="196"/>
        <pc:sldMkLst>
          <pc:docMk/>
          <pc:sldMk cId="1975475887" sldId="1877"/>
        </pc:sldMkLst>
      </pc:sldChg>
      <pc:sldChg chg="addSp delSp modSp add mod ord setBg modClrScheme delDesignElem chgLayout">
        <pc:chgData name="Jo-Anne Brenner" userId="9fb83d8f-5032-4809-a38b-65aab255f9d4" providerId="ADAL" clId="{664BA1D5-F0BD-43D9-87A7-F2102B944C35}" dt="2024-01-30T06:47:16.413" v="450" actId="14100"/>
        <pc:sldMkLst>
          <pc:docMk/>
          <pc:sldMk cId="3701669846" sldId="1878"/>
        </pc:sldMkLst>
        <pc:spChg chg="mod ord">
          <ac:chgData name="Jo-Anne Brenner" userId="9fb83d8f-5032-4809-a38b-65aab255f9d4" providerId="ADAL" clId="{664BA1D5-F0BD-43D9-87A7-F2102B944C35}" dt="2024-01-30T06:47:00.552" v="446" actId="6549"/>
          <ac:spMkLst>
            <pc:docMk/>
            <pc:sldMk cId="3701669846" sldId="1878"/>
            <ac:spMk id="2" creationId="{00000000-0000-0000-0000-000000000000}"/>
          </ac:spMkLst>
        </pc:spChg>
        <pc:spChg chg="mod ord">
          <ac:chgData name="Jo-Anne Brenner" userId="9fb83d8f-5032-4809-a38b-65aab255f9d4" providerId="ADAL" clId="{664BA1D5-F0BD-43D9-87A7-F2102B944C35}" dt="2024-01-30T06:42:36.131" v="355" actId="27636"/>
          <ac:spMkLst>
            <pc:docMk/>
            <pc:sldMk cId="3701669846" sldId="1878"/>
            <ac:spMk id="3" creationId="{00000000-0000-0000-0000-000000000000}"/>
          </ac:spMkLst>
        </pc:spChg>
        <pc:spChg chg="add del mod ord">
          <ac:chgData name="Jo-Anne Brenner" userId="9fb83d8f-5032-4809-a38b-65aab255f9d4" providerId="ADAL" clId="{664BA1D5-F0BD-43D9-87A7-F2102B944C35}" dt="2024-01-30T06:41:50.560" v="348" actId="700"/>
          <ac:spMkLst>
            <pc:docMk/>
            <pc:sldMk cId="3701669846" sldId="1878"/>
            <ac:spMk id="4" creationId="{586D790D-B10D-0D7B-CB63-90E47E3E7E08}"/>
          </ac:spMkLst>
        </pc:spChg>
        <pc:spChg chg="add del">
          <ac:chgData name="Jo-Anne Brenner" userId="9fb83d8f-5032-4809-a38b-65aab255f9d4" providerId="ADAL" clId="{664BA1D5-F0BD-43D9-87A7-F2102B944C35}" dt="2024-01-30T06:41:42.330" v="347" actId="700"/>
          <ac:spMkLst>
            <pc:docMk/>
            <pc:sldMk cId="3701669846" sldId="1878"/>
            <ac:spMk id="101383" creationId="{08CB54FC-0B2A-4107-9A70-958B90B76585}"/>
          </ac:spMkLst>
        </pc:spChg>
        <pc:spChg chg="add del">
          <ac:chgData name="Jo-Anne Brenner" userId="9fb83d8f-5032-4809-a38b-65aab255f9d4" providerId="ADAL" clId="{664BA1D5-F0BD-43D9-87A7-F2102B944C35}" dt="2024-01-30T06:41:42.330" v="347" actId="700"/>
          <ac:spMkLst>
            <pc:docMk/>
            <pc:sldMk cId="3701669846" sldId="1878"/>
            <ac:spMk id="101387" creationId="{9AA76026-5689-4584-8D93-D71D739E61B5}"/>
          </ac:spMkLst>
        </pc:spChg>
        <pc:picChg chg="add del mod">
          <ac:chgData name="Jo-Anne Brenner" userId="9fb83d8f-5032-4809-a38b-65aab255f9d4" providerId="ADAL" clId="{664BA1D5-F0BD-43D9-87A7-F2102B944C35}" dt="2024-01-30T06:46:37.358" v="435" actId="478"/>
          <ac:picMkLst>
            <pc:docMk/>
            <pc:sldMk cId="3701669846" sldId="1878"/>
            <ac:picMk id="1026" creationId="{28203C3C-5276-C4D6-8CC8-FB552D7B5A0E}"/>
          </ac:picMkLst>
        </pc:picChg>
        <pc:picChg chg="mod">
          <ac:chgData name="Jo-Anne Brenner" userId="9fb83d8f-5032-4809-a38b-65aab255f9d4" providerId="ADAL" clId="{664BA1D5-F0BD-43D9-87A7-F2102B944C35}" dt="2024-01-30T06:47:16.413" v="450" actId="14100"/>
          <ac:picMkLst>
            <pc:docMk/>
            <pc:sldMk cId="3701669846" sldId="1878"/>
            <ac:picMk id="101378" creationId="{00000000-0000-0000-0000-000000000000}"/>
          </ac:picMkLst>
        </pc:picChg>
        <pc:cxnChg chg="add del">
          <ac:chgData name="Jo-Anne Brenner" userId="9fb83d8f-5032-4809-a38b-65aab255f9d4" providerId="ADAL" clId="{664BA1D5-F0BD-43D9-87A7-F2102B944C35}" dt="2024-01-30T06:41:42.330" v="347" actId="700"/>
          <ac:cxnSpMkLst>
            <pc:docMk/>
            <pc:sldMk cId="3701669846" sldId="1878"/>
            <ac:cxnSpMk id="101385" creationId="{7855A9B5-1710-4B19-B0F1-CDFDD4ED5B7E}"/>
          </ac:cxnSpMkLst>
        </pc:cxnChg>
      </pc:sldChg>
      <pc:sldChg chg="addSp delSp modSp add mod setBg">
        <pc:chgData name="Jo-Anne Brenner" userId="9fb83d8f-5032-4809-a38b-65aab255f9d4" providerId="ADAL" clId="{664BA1D5-F0BD-43D9-87A7-F2102B944C35}" dt="2024-01-30T06:46:32.464" v="432" actId="1076"/>
        <pc:sldMkLst>
          <pc:docMk/>
          <pc:sldMk cId="274362784" sldId="1879"/>
        </pc:sldMkLst>
        <pc:spChg chg="mod">
          <ac:chgData name="Jo-Anne Brenner" userId="9fb83d8f-5032-4809-a38b-65aab255f9d4" providerId="ADAL" clId="{664BA1D5-F0BD-43D9-87A7-F2102B944C35}" dt="2024-01-30T06:46:27.784" v="431" actId="14100"/>
          <ac:spMkLst>
            <pc:docMk/>
            <pc:sldMk cId="274362784" sldId="1879"/>
            <ac:spMk id="2" creationId="{4A2E736D-233C-ABA0-A06B-F8828B85CB6F}"/>
          </ac:spMkLst>
        </pc:spChg>
        <pc:picChg chg="add mod">
          <ac:chgData name="Jo-Anne Brenner" userId="9fb83d8f-5032-4809-a38b-65aab255f9d4" providerId="ADAL" clId="{664BA1D5-F0BD-43D9-87A7-F2102B944C35}" dt="2024-01-30T06:46:32.464" v="432" actId="1076"/>
          <ac:picMkLst>
            <pc:docMk/>
            <pc:sldMk cId="274362784" sldId="1879"/>
            <ac:picMk id="4" creationId="{B5EF24EF-9341-F315-6EC5-4DA7D3BD5C10}"/>
          </ac:picMkLst>
        </pc:picChg>
        <pc:picChg chg="del">
          <ac:chgData name="Jo-Anne Brenner" userId="9fb83d8f-5032-4809-a38b-65aab255f9d4" providerId="ADAL" clId="{664BA1D5-F0BD-43D9-87A7-F2102B944C35}" dt="2024-01-30T06:45:30.470" v="416" actId="478"/>
          <ac:picMkLst>
            <pc:docMk/>
            <pc:sldMk cId="274362784" sldId="1879"/>
            <ac:picMk id="1026" creationId="{A38357A2-064F-4F4C-146F-3798023127DD}"/>
          </ac:picMkLst>
        </pc:picChg>
        <pc:picChg chg="del mod">
          <ac:chgData name="Jo-Anne Brenner" userId="9fb83d8f-5032-4809-a38b-65aab255f9d4" providerId="ADAL" clId="{664BA1D5-F0BD-43D9-87A7-F2102B944C35}" dt="2024-01-30T06:45:49.204" v="419" actId="478"/>
          <ac:picMkLst>
            <pc:docMk/>
            <pc:sldMk cId="274362784" sldId="1879"/>
            <ac:picMk id="101378" creationId="{1C701A7F-AB4A-47A5-206C-0FEA1EF896E7}"/>
          </ac:picMkLst>
        </pc:picChg>
      </pc:sldChg>
      <pc:sldChg chg="addSp delSp modSp add del mod setBg">
        <pc:chgData name="Jo-Anne Brenner" userId="9fb83d8f-5032-4809-a38b-65aab255f9d4" providerId="ADAL" clId="{664BA1D5-F0BD-43D9-87A7-F2102B944C35}" dt="2024-01-30T06:56:45.628" v="480" actId="26606"/>
        <pc:sldMkLst>
          <pc:docMk/>
          <pc:sldMk cId="2932605133" sldId="1880"/>
        </pc:sldMkLst>
        <pc:spChg chg="mod">
          <ac:chgData name="Jo-Anne Brenner" userId="9fb83d8f-5032-4809-a38b-65aab255f9d4" providerId="ADAL" clId="{664BA1D5-F0BD-43D9-87A7-F2102B944C35}" dt="2024-01-30T06:56:45.628" v="480" actId="26606"/>
          <ac:spMkLst>
            <pc:docMk/>
            <pc:sldMk cId="2932605133" sldId="1880"/>
            <ac:spMk id="4" creationId="{00000000-0000-0000-0000-000000000000}"/>
          </ac:spMkLst>
        </pc:spChg>
        <pc:spChg chg="mod">
          <ac:chgData name="Jo-Anne Brenner" userId="9fb83d8f-5032-4809-a38b-65aab255f9d4" providerId="ADAL" clId="{664BA1D5-F0BD-43D9-87A7-F2102B944C35}" dt="2024-01-30T06:56:45.628" v="480" actId="26606"/>
          <ac:spMkLst>
            <pc:docMk/>
            <pc:sldMk cId="2932605133" sldId="1880"/>
            <ac:spMk id="5" creationId="{00000000-0000-0000-0000-000000000000}"/>
          </ac:spMkLst>
        </pc:spChg>
        <pc:spChg chg="add del">
          <ac:chgData name="Jo-Anne Brenner" userId="9fb83d8f-5032-4809-a38b-65aab255f9d4" providerId="ADAL" clId="{664BA1D5-F0BD-43D9-87A7-F2102B944C35}" dt="2024-01-30T06:56:45.628" v="480" actId="26606"/>
          <ac:spMkLst>
            <pc:docMk/>
            <pc:sldMk cId="2932605133" sldId="1880"/>
            <ac:spMk id="10" creationId="{DFD57664-637D-40CA-83F2-B729A932BD31}"/>
          </ac:spMkLst>
        </pc:spChg>
        <pc:picChg chg="add mod ord">
          <ac:chgData name="Jo-Anne Brenner" userId="9fb83d8f-5032-4809-a38b-65aab255f9d4" providerId="ADAL" clId="{664BA1D5-F0BD-43D9-87A7-F2102B944C35}" dt="2024-01-30T06:56:45.628" v="480" actId="26606"/>
          <ac:picMkLst>
            <pc:docMk/>
            <pc:sldMk cId="2932605133" sldId="1880"/>
            <ac:picMk id="2" creationId="{D1FA6D6E-9897-D5FF-56DA-4F0222C0090A}"/>
          </ac:picMkLst>
        </pc:picChg>
        <pc:cxnChg chg="add del">
          <ac:chgData name="Jo-Anne Brenner" userId="9fb83d8f-5032-4809-a38b-65aab255f9d4" providerId="ADAL" clId="{664BA1D5-F0BD-43D9-87A7-F2102B944C35}" dt="2024-01-30T06:56:45.628" v="480" actId="26606"/>
          <ac:cxnSpMkLst>
            <pc:docMk/>
            <pc:sldMk cId="2932605133" sldId="1880"/>
            <ac:cxnSpMk id="12" creationId="{D5B557D3-D7B4-404B-84A1-9BD182BE5B06}"/>
          </ac:cxnSpMkLst>
        </pc:cxnChg>
      </pc:sldChg>
      <pc:sldChg chg="modSp add mod">
        <pc:chgData name="Jo-Anne Brenner" userId="9fb83d8f-5032-4809-a38b-65aab255f9d4" providerId="ADAL" clId="{664BA1D5-F0BD-43D9-87A7-F2102B944C35}" dt="2024-01-30T07:10:32.577" v="1058" actId="5793"/>
        <pc:sldMkLst>
          <pc:docMk/>
          <pc:sldMk cId="1670958168" sldId="1881"/>
        </pc:sldMkLst>
        <pc:spChg chg="mod">
          <ac:chgData name="Jo-Anne Brenner" userId="9fb83d8f-5032-4809-a38b-65aab255f9d4" providerId="ADAL" clId="{664BA1D5-F0BD-43D9-87A7-F2102B944C35}" dt="2024-01-30T07:10:32.577" v="1058" actId="5793"/>
          <ac:spMkLst>
            <pc:docMk/>
            <pc:sldMk cId="1670958168" sldId="1881"/>
            <ac:spMk id="3" creationId="{9B70041C-BB3B-9329-EF88-1FDE2EDB3216}"/>
          </ac:spMkLst>
        </pc:spChg>
      </pc:sldChg>
      <pc:sldChg chg="modSp add del mod">
        <pc:chgData name="Jo-Anne Brenner" userId="9fb83d8f-5032-4809-a38b-65aab255f9d4" providerId="ADAL" clId="{664BA1D5-F0BD-43D9-87A7-F2102B944C35}" dt="2024-01-30T06:57:23.328" v="489" actId="47"/>
        <pc:sldMkLst>
          <pc:docMk/>
          <pc:sldMk cId="2965545544" sldId="1881"/>
        </pc:sldMkLst>
        <pc:spChg chg="mod">
          <ac:chgData name="Jo-Anne Brenner" userId="9fb83d8f-5032-4809-a38b-65aab255f9d4" providerId="ADAL" clId="{664BA1D5-F0BD-43D9-87A7-F2102B944C35}" dt="2024-01-30T06:57:01.248" v="484" actId="27636"/>
          <ac:spMkLst>
            <pc:docMk/>
            <pc:sldMk cId="2965545544" sldId="1881"/>
            <ac:spMk id="2" creationId="{00000000-0000-0000-0000-000000000000}"/>
          </ac:spMkLst>
        </pc:spChg>
        <pc:picChg chg="mod">
          <ac:chgData name="Jo-Anne Brenner" userId="9fb83d8f-5032-4809-a38b-65aab255f9d4" providerId="ADAL" clId="{664BA1D5-F0BD-43D9-87A7-F2102B944C35}" dt="2024-01-30T06:57:11.987" v="488" actId="1076"/>
          <ac:picMkLst>
            <pc:docMk/>
            <pc:sldMk cId="2965545544" sldId="1881"/>
            <ac:picMk id="9" creationId="{00000000-0000-0000-0000-000000000000}"/>
          </ac:picMkLst>
        </pc:picChg>
        <pc:picChg chg="mod">
          <ac:chgData name="Jo-Anne Brenner" userId="9fb83d8f-5032-4809-a38b-65aab255f9d4" providerId="ADAL" clId="{664BA1D5-F0BD-43D9-87A7-F2102B944C35}" dt="2024-01-30T06:57:08.284" v="487" actId="1076"/>
          <ac:picMkLst>
            <pc:docMk/>
            <pc:sldMk cId="2965545544" sldId="1881"/>
            <ac:picMk id="13" creationId="{00000000-0000-0000-0000-000000000000}"/>
          </ac:picMkLst>
        </pc:picChg>
      </pc:sldChg>
      <pc:sldMasterChg chg="delSldLayout">
        <pc:chgData name="Jo-Anne Brenner" userId="9fb83d8f-5032-4809-a38b-65aab255f9d4" providerId="ADAL" clId="{664BA1D5-F0BD-43D9-87A7-F2102B944C35}" dt="2024-01-30T07:27:21.013" v="1295" actId="47"/>
        <pc:sldMasterMkLst>
          <pc:docMk/>
          <pc:sldMasterMk cId="2334250227" sldId="2147483680"/>
        </pc:sldMasterMkLst>
        <pc:sldLayoutChg chg="del">
          <pc:chgData name="Jo-Anne Brenner" userId="9fb83d8f-5032-4809-a38b-65aab255f9d4" providerId="ADAL" clId="{664BA1D5-F0BD-43D9-87A7-F2102B944C35}" dt="2024-01-30T07:27:21.013" v="1295" actId="47"/>
          <pc:sldLayoutMkLst>
            <pc:docMk/>
            <pc:sldMasterMk cId="2334250227" sldId="2147483680"/>
            <pc:sldLayoutMk cId="1732760958" sldId="214748369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8A0786-AC2A-42E7-A3BB-B6D47DE492B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3352871-27DA-458F-A7CC-6BBBE8670624}">
      <dgm:prSet/>
      <dgm:spPr/>
      <dgm:t>
        <a:bodyPr/>
        <a:lstStyle/>
        <a:p>
          <a:r>
            <a:rPr lang="en-US" baseline="0"/>
            <a:t>Reduce pain while protecting airway and mentation (monitor ABCs)</a:t>
          </a:r>
          <a:endParaRPr lang="en-US"/>
        </a:p>
      </dgm:t>
    </dgm:pt>
    <dgm:pt modelId="{1F39C27D-AC57-4840-8109-BC69D9625DA2}" type="parTrans" cxnId="{51FC1728-8A34-44EC-968F-55785E26FE8C}">
      <dgm:prSet/>
      <dgm:spPr/>
      <dgm:t>
        <a:bodyPr/>
        <a:lstStyle/>
        <a:p>
          <a:endParaRPr lang="en-US"/>
        </a:p>
      </dgm:t>
    </dgm:pt>
    <dgm:pt modelId="{DB254549-4696-4835-8F04-94FDFF03A307}" type="sibTrans" cxnId="{51FC1728-8A34-44EC-968F-55785E26FE8C}">
      <dgm:prSet/>
      <dgm:spPr/>
      <dgm:t>
        <a:bodyPr/>
        <a:lstStyle/>
        <a:p>
          <a:endParaRPr lang="en-US"/>
        </a:p>
      </dgm:t>
    </dgm:pt>
    <dgm:pt modelId="{11B3A8A1-C117-4238-B4D5-B675E87297D2}">
      <dgm:prSet/>
      <dgm:spPr/>
      <dgm:t>
        <a:bodyPr/>
        <a:lstStyle/>
        <a:p>
          <a:r>
            <a:rPr lang="en-US" baseline="0" dirty="0"/>
            <a:t>Sedation/chemical restraint to stop awareness of painful procedures </a:t>
          </a:r>
          <a:endParaRPr lang="en-US" dirty="0"/>
        </a:p>
      </dgm:t>
    </dgm:pt>
    <dgm:pt modelId="{4CA9DD6A-DC61-442F-A5EA-6D6EABBDA205}" type="parTrans" cxnId="{A7C9DB67-16C2-4884-8668-F6FBE3ECA445}">
      <dgm:prSet/>
      <dgm:spPr/>
      <dgm:t>
        <a:bodyPr/>
        <a:lstStyle/>
        <a:p>
          <a:endParaRPr lang="en-US"/>
        </a:p>
      </dgm:t>
    </dgm:pt>
    <dgm:pt modelId="{C20AD5F5-6466-4172-934D-1E004DC49635}" type="sibTrans" cxnId="{A7C9DB67-16C2-4884-8668-F6FBE3ECA445}">
      <dgm:prSet/>
      <dgm:spPr/>
      <dgm:t>
        <a:bodyPr/>
        <a:lstStyle/>
        <a:p>
          <a:endParaRPr lang="en-US"/>
        </a:p>
      </dgm:t>
    </dgm:pt>
    <dgm:pt modelId="{96FD86CE-E218-47C5-8465-4417E44CBD42}" type="pres">
      <dgm:prSet presAssocID="{8D8A0786-AC2A-42E7-A3BB-B6D47DE492B4}" presName="diagram" presStyleCnt="0">
        <dgm:presLayoutVars>
          <dgm:dir/>
          <dgm:resizeHandles val="exact"/>
        </dgm:presLayoutVars>
      </dgm:prSet>
      <dgm:spPr/>
    </dgm:pt>
    <dgm:pt modelId="{753B3B13-ABBB-4823-B658-EFF4D4FB8E38}" type="pres">
      <dgm:prSet presAssocID="{C3352871-27DA-458F-A7CC-6BBBE8670624}" presName="node" presStyleLbl="node1" presStyleIdx="0" presStyleCnt="2" custScaleX="135721">
        <dgm:presLayoutVars>
          <dgm:bulletEnabled val="1"/>
        </dgm:presLayoutVars>
      </dgm:prSet>
      <dgm:spPr/>
    </dgm:pt>
    <dgm:pt modelId="{54FED70B-2367-4929-B701-4A48B880B389}" type="pres">
      <dgm:prSet presAssocID="{DB254549-4696-4835-8F04-94FDFF03A307}" presName="sibTrans" presStyleCnt="0"/>
      <dgm:spPr/>
    </dgm:pt>
    <dgm:pt modelId="{69670DA1-853B-4569-8C03-161335469A45}" type="pres">
      <dgm:prSet presAssocID="{11B3A8A1-C117-4238-B4D5-B675E87297D2}" presName="node" presStyleLbl="node1" presStyleIdx="1" presStyleCnt="2" custScaleX="134793">
        <dgm:presLayoutVars>
          <dgm:bulletEnabled val="1"/>
        </dgm:presLayoutVars>
      </dgm:prSet>
      <dgm:spPr/>
    </dgm:pt>
  </dgm:ptLst>
  <dgm:cxnLst>
    <dgm:cxn modelId="{51FC1728-8A34-44EC-968F-55785E26FE8C}" srcId="{8D8A0786-AC2A-42E7-A3BB-B6D47DE492B4}" destId="{C3352871-27DA-458F-A7CC-6BBBE8670624}" srcOrd="0" destOrd="0" parTransId="{1F39C27D-AC57-4840-8109-BC69D9625DA2}" sibTransId="{DB254549-4696-4835-8F04-94FDFF03A307}"/>
    <dgm:cxn modelId="{A7C9DB67-16C2-4884-8668-F6FBE3ECA445}" srcId="{8D8A0786-AC2A-42E7-A3BB-B6D47DE492B4}" destId="{11B3A8A1-C117-4238-B4D5-B675E87297D2}" srcOrd="1" destOrd="0" parTransId="{4CA9DD6A-DC61-442F-A5EA-6D6EABBDA205}" sibTransId="{C20AD5F5-6466-4172-934D-1E004DC49635}"/>
    <dgm:cxn modelId="{316F04BB-2A73-4FF6-9E0C-BE90F3A15E14}" type="presOf" srcId="{8D8A0786-AC2A-42E7-A3BB-B6D47DE492B4}" destId="{96FD86CE-E218-47C5-8465-4417E44CBD42}" srcOrd="0" destOrd="0" presId="urn:microsoft.com/office/officeart/2005/8/layout/default"/>
    <dgm:cxn modelId="{31F40EBB-190F-4465-8214-C99F5D5BD369}" type="presOf" srcId="{11B3A8A1-C117-4238-B4D5-B675E87297D2}" destId="{69670DA1-853B-4569-8C03-161335469A45}" srcOrd="0" destOrd="0" presId="urn:microsoft.com/office/officeart/2005/8/layout/default"/>
    <dgm:cxn modelId="{0069CFC9-12AB-4F17-A0C4-1EFBE83F64E5}" type="presOf" srcId="{C3352871-27DA-458F-A7CC-6BBBE8670624}" destId="{753B3B13-ABBB-4823-B658-EFF4D4FB8E38}" srcOrd="0" destOrd="0" presId="urn:microsoft.com/office/officeart/2005/8/layout/default"/>
    <dgm:cxn modelId="{37A0B5E4-2C52-4AF7-B030-4902C9014F28}" type="presParOf" srcId="{96FD86CE-E218-47C5-8465-4417E44CBD42}" destId="{753B3B13-ABBB-4823-B658-EFF4D4FB8E38}" srcOrd="0" destOrd="0" presId="urn:microsoft.com/office/officeart/2005/8/layout/default"/>
    <dgm:cxn modelId="{43500BB3-10E5-4FEE-90BB-6E7D391A625E}" type="presParOf" srcId="{96FD86CE-E218-47C5-8465-4417E44CBD42}" destId="{54FED70B-2367-4929-B701-4A48B880B389}" srcOrd="1" destOrd="0" presId="urn:microsoft.com/office/officeart/2005/8/layout/default"/>
    <dgm:cxn modelId="{3157956B-32D7-4147-B251-4487CE323AE4}" type="presParOf" srcId="{96FD86CE-E218-47C5-8465-4417E44CBD42}" destId="{69670DA1-853B-4569-8C03-161335469A4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B3B13-ABBB-4823-B658-EFF4D4FB8E38}">
      <dsp:nvSpPr>
        <dsp:cNvPr id="0" name=""/>
        <dsp:cNvSpPr/>
      </dsp:nvSpPr>
      <dsp:spPr>
        <a:xfrm>
          <a:off x="1884" y="1559"/>
          <a:ext cx="5812980" cy="25698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baseline="0"/>
            <a:t>Reduce pain while protecting airway and mentation (monitor ABCs)</a:t>
          </a:r>
          <a:endParaRPr lang="en-US" sz="3700" kern="1200"/>
        </a:p>
      </dsp:txBody>
      <dsp:txXfrm>
        <a:off x="1884" y="1559"/>
        <a:ext cx="5812980" cy="2569821"/>
      </dsp:txXfrm>
    </dsp:sp>
    <dsp:sp modelId="{69670DA1-853B-4569-8C03-161335469A45}">
      <dsp:nvSpPr>
        <dsp:cNvPr id="0" name=""/>
        <dsp:cNvSpPr/>
      </dsp:nvSpPr>
      <dsp:spPr>
        <a:xfrm>
          <a:off x="21758" y="2999684"/>
          <a:ext cx="5773233" cy="2569821"/>
        </a:xfrm>
        <a:prstGeom prst="rect">
          <a:avLst/>
        </a:prstGeom>
        <a:solidFill>
          <a:schemeClr val="accent2">
            <a:hueOff val="9891302"/>
            <a:satOff val="24753"/>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baseline="0" dirty="0"/>
            <a:t>Sedation/chemical restraint to stop awareness of painful procedures </a:t>
          </a:r>
          <a:endParaRPr lang="en-US" sz="3700" kern="1200" dirty="0"/>
        </a:p>
      </dsp:txBody>
      <dsp:txXfrm>
        <a:off x="21758" y="2999684"/>
        <a:ext cx="5773233" cy="25698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E35D8-7157-44E0-B8AE-47299A0F7632}"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6C59F-E440-4232-BA8E-4483EB4DF5B7}" type="slidenum">
              <a:rPr lang="en-US" smtClean="0"/>
              <a:t>‹#›</a:t>
            </a:fld>
            <a:endParaRPr lang="en-US"/>
          </a:p>
        </p:txBody>
      </p:sp>
    </p:spTree>
    <p:extLst>
      <p:ext uri="{BB962C8B-B14F-4D97-AF65-F5344CB8AC3E}">
        <p14:creationId xmlns:p14="http://schemas.microsoft.com/office/powerpoint/2010/main" val="882974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cbi.nlm.nih.gov/pubmed?term=%22Dunayer%20EK%22%5bAuthor%5d&amp;itool=EntrezSystem2.PEntrez.Pubmed.Pubmed_ResultsPanel.Pubmed_RVAbstract"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ncbi.nlm.nih.gov/pubmed?term=%22Gwaltney-Brant%20SM%22%5bAuthor%5d&amp;itool=EntrezSystem2.PEntrez.Pubmed.Pubmed_ResultsPanel.Pubmed_RVAbstrac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petpoisonhelpline.com/AboutUs/FAQ/" TargetMode="External"/><Relationship Id="rId3" Type="http://schemas.openxmlformats.org/officeDocument/2006/relationships/hyperlink" Target="http://www.petpoisonhelpline.com/why-we-charge/" TargetMode="External"/><Relationship Id="rId7" Type="http://schemas.openxmlformats.org/officeDocument/2006/relationships/hyperlink" Target="http://www.abvt.org/public/index.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acvecc.org/" TargetMode="External"/><Relationship Id="rId5" Type="http://schemas.openxmlformats.org/officeDocument/2006/relationships/hyperlink" Target="http://www.acvim.org/websites/acvim/index.php?p=2" TargetMode="External"/><Relationship Id="rId4" Type="http://schemas.openxmlformats.org/officeDocument/2006/relationships/hyperlink" Target="http://www.petpoisonhelpline.com/AboutUs/Who-staffs-Pet-Poison-Helplin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onlinelibrary.wiley.com/doi/10.1111/vec.13113"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onlinelibrary.wiley.com/doi/epdf/10.1111/vec.1311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nlinelibrary.wiley.com/doi/10.1111/vec.13113"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onlinelibrary.wiley.com/doi/epdf/10.1111/vec.13113"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onlinelibrary.wiley.com/doi/10.1111/vec.13113"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onlinelibrary.wiley.com/doi/epdf/10.1111/vec.13113"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aha.org/publications/newstat/articles/2021-04/what-causes-grape-toxicity-in-dogs-playdough-might-have-led-to-a-breakthroug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80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Anticoagulant  (</a:t>
            </a:r>
            <a:r>
              <a:rPr lang="en-US" err="1"/>
              <a:t>Warfarin</a:t>
            </a:r>
            <a:r>
              <a:rPr lang="en-US"/>
              <a:t> and Congeners):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515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Anticoagulant  (Warfarin and Congeners):</a:t>
            </a:r>
          </a:p>
          <a:p>
            <a:endParaRPr lang="en-US"/>
          </a:p>
          <a:p>
            <a:r>
              <a:rPr lang="en-US"/>
              <a:t>This section to be updated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53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Anticoagulant  (</a:t>
            </a:r>
            <a:r>
              <a:rPr lang="en-US" err="1"/>
              <a:t>Warfarin</a:t>
            </a:r>
            <a:r>
              <a:rPr lang="en-US"/>
              <a:t> and Congeners):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87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0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297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83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 lethal dose is 1.4 mL / kg for the cat and 5.0ml/kg for a dog</a:t>
            </a:r>
          </a:p>
          <a:p>
            <a:r>
              <a:rPr lang="en-US"/>
              <a:t>Test</a:t>
            </a:r>
            <a:r>
              <a:rPr lang="en-US" baseline="0"/>
              <a:t> kits good for first 24hrs</a:t>
            </a:r>
          </a:p>
          <a:p>
            <a:endParaRPr lang="en-US" baseline="0"/>
          </a:p>
          <a:p>
            <a:r>
              <a:rPr lang="en-US" baseline="0"/>
              <a:t>2</a:t>
            </a:r>
            <a:r>
              <a:rPr lang="en-US" baseline="30000"/>
              <a:t>nd</a:t>
            </a:r>
            <a:r>
              <a:rPr lang="en-US" baseline="0"/>
              <a:t> phase 24-72 </a:t>
            </a:r>
            <a:r>
              <a:rPr lang="en-US" baseline="0" err="1"/>
              <a:t>hrs</a:t>
            </a:r>
            <a:r>
              <a:rPr lang="en-US" baseline="0"/>
              <a:t> associate with renal failure</a:t>
            </a:r>
          </a:p>
          <a:p>
            <a:endParaRPr lang="en-US" baseline="0"/>
          </a:p>
          <a:p>
            <a:r>
              <a:rPr lang="en-US" baseline="0"/>
              <a:t>3hrs post ingestion 90% of antifreeze can be </a:t>
            </a:r>
            <a:r>
              <a:rPr lang="en-US" baseline="0" err="1"/>
              <a:t>extreted</a:t>
            </a:r>
            <a:r>
              <a:rPr lang="en-US" baseline="0"/>
              <a:t> </a:t>
            </a:r>
            <a:r>
              <a:rPr lang="en-US" baseline="0" err="1"/>
              <a:t>unmetabolized</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93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b="0" i="0">
                <a:solidFill>
                  <a:srgbClr val="222222"/>
                </a:solidFill>
                <a:effectLst/>
                <a:latin typeface="Arial" panose="020B0604020202020204" pitchFamily="34" charset="0"/>
              </a:rPr>
              <a:t>According to Rob Pratt of Safe Brands, the manufacturer of Sierra, one to two teaspoons of EG antifreeze can cause death in a housecat, whereas the threshold for PG antifreeze is 5 to 10 times that amount. It is important to note that while Sierra is LESS toxic, it is certainly not NON toxic. Both EG and PG taste slightly sweet, like an industrial maple syrup, and under no circumstances should be left where children or pets can be exposed to them.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664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defTabSz="1079819">
              <a:defRPr/>
            </a:pPr>
            <a:r>
              <a:rPr lang="en-US" i="1"/>
              <a:t>2800 cases pet poison hotline, 2015</a:t>
            </a:r>
          </a:p>
          <a:p>
            <a:pPr defTabSz="1079819">
              <a:defRPr/>
            </a:pPr>
            <a:endParaRPr lang="en-US" i="1"/>
          </a:p>
          <a:p>
            <a:pPr defTabSz="1079819">
              <a:defRPr/>
            </a:pPr>
            <a:r>
              <a:rPr lang="en-US" i="1"/>
              <a:t>Chart prepared by </a:t>
            </a:r>
            <a:r>
              <a:rPr lang="en-US" i="1" err="1"/>
              <a:t>Carlye</a:t>
            </a:r>
            <a:r>
              <a:rPr lang="en-US" i="1"/>
              <a:t> Rose, D.V.M., Diplomate A.B.V.P.</a:t>
            </a:r>
            <a:endParaRPr lang="en-US"/>
          </a:p>
          <a:p>
            <a:endParaRPr lang="en-US"/>
          </a:p>
          <a:p>
            <a:r>
              <a:rPr lang="en-US"/>
              <a:t>http://www.armymedicine.army.mil/hc/healthtips/13/200403mre.cfm</a:t>
            </a:r>
          </a:p>
          <a:p>
            <a:endParaRPr lang="en-US"/>
          </a:p>
          <a:p>
            <a:r>
              <a:rPr lang="en-US" b="1"/>
              <a:t>Hypoglycemia following canine ingestion of xylitol-containing gum.</a:t>
            </a:r>
          </a:p>
          <a:p>
            <a:r>
              <a:rPr lang="en-US" err="1">
                <a:hlinkClick r:id="rId3" invalidUrl="http://www.ncbi.nlm.nih.gov/pubmed?term=&quot;Dunayer EK&quot;[Author]&amp;itool=EntrezSystem2.PEntrez.Pubmed.Pubmed_ResultsPanel.Pubmed_RVAbstract" action="ppaction://hlinkfile"/>
              </a:rPr>
              <a:t>Dunayer</a:t>
            </a:r>
            <a:r>
              <a:rPr lang="en-US">
                <a:hlinkClick r:id="rId3" invalidUrl="http://www.ncbi.nlm.nih.gov/pubmed?term=&quot;Dunayer EK&quot;[Author]&amp;itool=EntrezSystem2.PEntrez.Pubmed.Pubmed_ResultsPanel.Pubmed_RVAbstract" action="ppaction://hlinkfile"/>
              </a:rPr>
              <a:t> EK</a:t>
            </a:r>
            <a:r>
              <a:rPr lang="en-US"/>
              <a:t>.</a:t>
            </a:r>
          </a:p>
          <a:p>
            <a:r>
              <a:rPr lang="en-US"/>
              <a:t>ASPCA Animal Poison Control Center, 1717 S Philo Rd, Suite 36, Urbana, IL 61802, USA.</a:t>
            </a:r>
          </a:p>
          <a:p>
            <a:r>
              <a:rPr lang="en-US"/>
              <a:t>Erratum in: </a:t>
            </a:r>
          </a:p>
          <a:p>
            <a:r>
              <a:rPr lang="en-US"/>
              <a:t>Vet Hum </a:t>
            </a:r>
            <a:r>
              <a:rPr lang="en-US" err="1"/>
              <a:t>Toxicol</a:t>
            </a:r>
            <a:r>
              <a:rPr lang="en-US"/>
              <a:t>. 2004 Jun;46(3):137. </a:t>
            </a:r>
          </a:p>
          <a:p>
            <a:r>
              <a:rPr lang="en-US"/>
              <a:t>A 9-mo-old neutered male Labrador Retriever developed severe hypoglycemia, collapse, and seizures after consuming a large quantity of sugar-free gum sweetened with the sugar-alcohol xylitol. The dog was treated with </a:t>
            </a:r>
            <a:r>
              <a:rPr lang="en-US" err="1"/>
              <a:t>i.v.</a:t>
            </a:r>
            <a:r>
              <a:rPr lang="en-US"/>
              <a:t> boluses and continuous infusion of dextrose; its condition improved rapidly, but the dog remained mildly hypoglycemic for 11 hours before recovering fully. In humans, xylitol has little to no effect on plasma insulin or glucose levels, but in dogs xylitol is a strong promoter of insulin release and can cause severe hypoglycemia with ataxia, collapse and seizures. With the increased appearance of xylitol-sweetened products in the US, xylitol </a:t>
            </a:r>
            <a:r>
              <a:rPr lang="en-US" err="1"/>
              <a:t>toxicosis</a:t>
            </a:r>
            <a:r>
              <a:rPr lang="en-US"/>
              <a:t> in dogs may become more common.</a:t>
            </a:r>
          </a:p>
          <a:p>
            <a:r>
              <a:rPr lang="en-US"/>
              <a:t>PMID: 15080212 [PubMed - indexed for MEDLINE]</a:t>
            </a:r>
          </a:p>
          <a:p>
            <a:r>
              <a:rPr lang="en-US" b="1">
                <a:hlinkClick r:id="" action="ppaction://hlinkfile" tooltip="Supplemental information"/>
              </a:rPr>
              <a:t>Publication Types, </a:t>
            </a:r>
            <a:r>
              <a:rPr lang="en-US" b="1" err="1">
                <a:hlinkClick r:id="" action="ppaction://hlinkfile" tooltip="Supplemental information"/>
              </a:rPr>
              <a:t>MeSH</a:t>
            </a:r>
            <a:r>
              <a:rPr lang="en-US" b="1">
                <a:hlinkClick r:id="" action="ppaction://hlinkfile" tooltip="Supplemental information"/>
              </a:rPr>
              <a:t> Terms, Substances</a:t>
            </a:r>
            <a:endParaRPr lang="en-US" b="1"/>
          </a:p>
          <a:p>
            <a:r>
              <a:rPr lang="en-US" b="1"/>
              <a:t>Publication Types: </a:t>
            </a:r>
          </a:p>
          <a:p>
            <a:r>
              <a:rPr lang="en-US"/>
              <a:t>Case Reports</a:t>
            </a:r>
          </a:p>
          <a:p>
            <a:r>
              <a:rPr lang="en-US" b="1" err="1"/>
              <a:t>MeSH</a:t>
            </a:r>
            <a:r>
              <a:rPr lang="en-US" b="1"/>
              <a:t> Terms:</a:t>
            </a:r>
          </a:p>
          <a:p>
            <a:r>
              <a:rPr lang="en-US"/>
              <a:t>Animals</a:t>
            </a:r>
          </a:p>
          <a:p>
            <a:r>
              <a:rPr lang="en-US"/>
              <a:t>Diagnosis, Differential</a:t>
            </a:r>
          </a:p>
          <a:p>
            <a:r>
              <a:rPr lang="en-US"/>
              <a:t>Dog Diseases/chemically induced</a:t>
            </a:r>
          </a:p>
          <a:p>
            <a:r>
              <a:rPr lang="en-US"/>
              <a:t>Dog Diseases/diagnosis*</a:t>
            </a:r>
          </a:p>
          <a:p>
            <a:r>
              <a:rPr lang="en-US"/>
              <a:t>Dog Diseases/pathology</a:t>
            </a:r>
          </a:p>
          <a:p>
            <a:r>
              <a:rPr lang="en-US"/>
              <a:t>Dogs</a:t>
            </a:r>
          </a:p>
          <a:p>
            <a:r>
              <a:rPr lang="en-US"/>
              <a:t>Gingiva</a:t>
            </a:r>
          </a:p>
          <a:p>
            <a:r>
              <a:rPr lang="en-US"/>
              <a:t>Hypoglycemia/chemically induced</a:t>
            </a:r>
          </a:p>
          <a:p>
            <a:r>
              <a:rPr lang="en-US"/>
              <a:t>Hypoglycemia/diagnosis</a:t>
            </a:r>
          </a:p>
          <a:p>
            <a:r>
              <a:rPr lang="en-US"/>
              <a:t>Hypoglycemia/veterinary*</a:t>
            </a:r>
          </a:p>
          <a:p>
            <a:r>
              <a:rPr lang="en-US"/>
              <a:t>Male</a:t>
            </a:r>
          </a:p>
          <a:p>
            <a:r>
              <a:rPr lang="en-US"/>
              <a:t>Sweetening Agents/adverse effects*</a:t>
            </a:r>
          </a:p>
          <a:p>
            <a:r>
              <a:rPr lang="en-US"/>
              <a:t>Xylitol/adverse effects*</a:t>
            </a:r>
          </a:p>
          <a:p>
            <a:r>
              <a:rPr lang="en-US" b="1"/>
              <a:t>Substances:</a:t>
            </a:r>
          </a:p>
          <a:p>
            <a:r>
              <a:rPr lang="en-US"/>
              <a:t>Sweetening Agents</a:t>
            </a:r>
          </a:p>
          <a:p>
            <a:r>
              <a:rPr lang="en-US"/>
              <a:t>Xylitol</a:t>
            </a:r>
          </a:p>
          <a:p>
            <a:r>
              <a:rPr lang="en-US" b="1" err="1">
                <a:hlinkClick r:id="" action="ppaction://hlinkfile" tooltip="Links to resources such as full text articles and biological data"/>
              </a:rPr>
              <a:t>LinkOut</a:t>
            </a:r>
            <a:r>
              <a:rPr lang="en-US" b="1">
                <a:hlinkClick r:id="" action="ppaction://hlinkfile" tooltip="Links to resources such as full text articles and biological data"/>
              </a:rPr>
              <a:t> - more resources</a:t>
            </a:r>
            <a:endParaRPr lang="en-US" b="1"/>
          </a:p>
          <a:p>
            <a:endParaRPr lang="en-US"/>
          </a:p>
          <a:p>
            <a:r>
              <a:rPr lang="en-US" b="1"/>
              <a:t>Acute hepatic failure and coagulopathy associated with xylitol ingestion in eight dogs.</a:t>
            </a:r>
          </a:p>
          <a:p>
            <a:r>
              <a:rPr lang="en-US" err="1">
                <a:hlinkClick r:id="rId3" invalidUrl="http://www.ncbi.nlm.nih.gov/pubmed?term=&quot;Dunayer EK&quot;[Author]&amp;itool=EntrezSystem2.PEntrez.Pubmed.Pubmed_ResultsPanel.Pubmed_RVAbstract" action="ppaction://hlinkfile"/>
              </a:rPr>
              <a:t>Dunayer</a:t>
            </a:r>
            <a:r>
              <a:rPr lang="en-US">
                <a:hlinkClick r:id="rId3" invalidUrl="http://www.ncbi.nlm.nih.gov/pubmed?term=&quot;Dunayer EK&quot;[Author]&amp;itool=EntrezSystem2.PEntrez.Pubmed.Pubmed_ResultsPanel.Pubmed_RVAbstract" action="ppaction://hlinkfile"/>
              </a:rPr>
              <a:t> EK</a:t>
            </a:r>
            <a:r>
              <a:rPr lang="en-US"/>
              <a:t>, </a:t>
            </a:r>
            <a:r>
              <a:rPr lang="en-US" err="1">
                <a:hlinkClick r:id="rId4" invalidUrl="http://www.ncbi.nlm.nih.gov/pubmed?term=&quot;Gwaltney-Brant SM&quot;[Author]&amp;itool=EntrezSystem2.PEntrez.Pubmed.Pubmed_ResultsPanel.Pubmed_RVAbstract" action="ppaction://hlinkfile"/>
              </a:rPr>
              <a:t>Gwaltney</a:t>
            </a:r>
            <a:r>
              <a:rPr lang="en-US">
                <a:hlinkClick r:id="rId4" invalidUrl="http://www.ncbi.nlm.nih.gov/pubmed?term=&quot;Gwaltney-Brant SM&quot;[Author]&amp;itool=EntrezSystem2.PEntrez.Pubmed.Pubmed_ResultsPanel.Pubmed_RVAbstract" action="ppaction://hlinkfile"/>
              </a:rPr>
              <a:t>-Brant SM</a:t>
            </a:r>
            <a:r>
              <a:rPr lang="en-US"/>
              <a:t>.</a:t>
            </a:r>
          </a:p>
          <a:p>
            <a:r>
              <a:rPr lang="en-US"/>
              <a:t>American Society for the Prevention of Cruelty to Animals Animal Poison Control Center, 1717 S Philo Rd, Ste 36, Urbana, IL 61802-6044, USA.</a:t>
            </a:r>
          </a:p>
          <a:p>
            <a:r>
              <a:rPr lang="en-US"/>
              <a:t>CASE DESCRIPTION: 8 adult dogs were evaluated for treatment of lethargy and vomiting after ingestion of xylitol, a sugar alcohol used as a sweetener in various products. CLINICAL FINDINGS: In addition to vomiting and lethargy, 5 of the dogs had widespread petechial, </a:t>
            </a:r>
            <a:r>
              <a:rPr lang="en-US" err="1"/>
              <a:t>ecchymotic</a:t>
            </a:r>
            <a:r>
              <a:rPr lang="en-US"/>
              <a:t>, or gastrointestinal tract hemorrhages. Common clinicopathologic findings included moderately to severely high serum activities of liver enzymes, hyperbilirubinemia, hypoglycemia, hyperphosphatemia, prolonged clotting times, and thrombocytopenia. Necropsies were performed on 3 dogs and severe hepatic necrosis was found in 2. In the third dog, histologic examination revealed severe hepatocyte loss or atrophy with lobular collapse. TREATMENT AND OUTCOME: Treatments varied among dogs and included IV administration of fluids; plasma transfusions; and, if indicated, administration of dextrose. Three dogs were euthanatized, 2 dogs died, 2 dogs made a complete recovery, and 1 dog was recovering but was lost to follow-up. CLINICAL RELEVANCE: Although xylitol causes hypoglycemia in dogs, hepatic failure after ingestion has not previously been reported. Because an increasing number of consumer products contain xylitol, clinicians should be aware that ingestion of xylitol can have serious, life-threatening effects.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36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15min to hours for hypo</a:t>
            </a:r>
          </a:p>
          <a:p>
            <a:r>
              <a:rPr lang="en-US"/>
              <a:t>Can be Days</a:t>
            </a:r>
            <a:r>
              <a:rPr lang="en-US" baseline="0"/>
              <a:t> for acute</a:t>
            </a:r>
            <a:endParaRPr lang="en-US"/>
          </a:p>
          <a:p>
            <a:endParaRPr lang="en-US"/>
          </a:p>
          <a:p>
            <a:r>
              <a:rPr lang="en-US"/>
              <a:t>It takes very little </a:t>
            </a:r>
            <a:r>
              <a:rPr lang="en-US" err="1"/>
              <a:t>xylitol</a:t>
            </a:r>
            <a:r>
              <a:rPr lang="en-US"/>
              <a:t> to cause signs of toxicity in dogs. The ASPCA Animal Poison Control Center (APCC) has reported that dogs ingesting greater than 0.1 g/kg of </a:t>
            </a:r>
            <a:r>
              <a:rPr lang="en-US" err="1"/>
              <a:t>xylitol</a:t>
            </a:r>
            <a:r>
              <a:rPr lang="en-US"/>
              <a:t> should be considered at risk for hypoglycemia. At doses exceeding 0.5 g/kg, there is risk of liver failure and other more serious effects.</a:t>
            </a:r>
          </a:p>
          <a:p>
            <a:r>
              <a:rPr lang="en-US"/>
              <a:t>It is often difficult to determine exactly how many grams of </a:t>
            </a:r>
            <a:r>
              <a:rPr lang="en-US" err="1"/>
              <a:t>xylitol</a:t>
            </a:r>
            <a:r>
              <a:rPr lang="en-US"/>
              <a:t> were ingested. Although the </a:t>
            </a:r>
            <a:r>
              <a:rPr lang="en-US" err="1"/>
              <a:t>xylitol</a:t>
            </a:r>
            <a:r>
              <a:rPr lang="en-US"/>
              <a:t> content is more commonly listed on food products, this is not the case with many chewing gums. In general, we estimate that one or two pieces of gum could cause hypoglycemia in a 20 lb dog. For granulated (baking) xylitol, one cup weighs about 190 grams.</a:t>
            </a:r>
            <a:br>
              <a:rPr lang="en-US"/>
            </a:br>
            <a:br>
              <a:rPr lang="en-US"/>
            </a:br>
            <a:r>
              <a:rPr lang="en-US"/>
              <a:t>Treating with Dextrose, oral glucose may help</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26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b="1" dirty="0"/>
          </a:p>
          <a:p>
            <a:br>
              <a:rPr lang="en-US" b="1" dirty="0"/>
            </a:br>
            <a:r>
              <a:rPr lang="en-US" b="1" dirty="0"/>
              <a:t>About the APCC </a:t>
            </a:r>
            <a:r>
              <a:rPr lang="en-US" b="1" baseline="0" dirty="0"/>
              <a:t> - </a:t>
            </a:r>
            <a:r>
              <a:rPr lang="en-US" b="1" dirty="0"/>
              <a:t>How do I get in touch with ASPCA animal poison control experts?</a:t>
            </a:r>
            <a:endParaRPr lang="en-US" dirty="0"/>
          </a:p>
          <a:p>
            <a:r>
              <a:rPr lang="en-US" dirty="0"/>
              <a:t>The APCC experts are on call 24 hours a day, 365 days a year. If you think that your pet may have ingested a potentially poisonous substance, make the call that can make all the difference: (888) 426-4435. The call is toll-free. A $65 consultation fee may be applied to your credit card. </a:t>
            </a:r>
          </a:p>
          <a:p>
            <a:endParaRPr lang="en-US" b="1" dirty="0"/>
          </a:p>
          <a:p>
            <a:endParaRPr lang="en-US" b="1" dirty="0"/>
          </a:p>
          <a:p>
            <a:endParaRPr lang="en-US" b="1" dirty="0"/>
          </a:p>
          <a:p>
            <a:r>
              <a:rPr lang="en-US" b="1" dirty="0"/>
              <a:t>24/7 Animal Poison Control Center - Pet Poison Helpline</a:t>
            </a:r>
          </a:p>
          <a:p>
            <a:r>
              <a:rPr lang="en-US" dirty="0"/>
              <a:t>Pet Poison Helpline is a 24-hour animal poison control service available throughout the U.S., Canada, and the Caribbean for pet owners and veterinary professionals who require assistance with treating a potentially poisoned pet. We have the ability to help every poisoned pet, with all types of poisonings, 24 hours a day. Our knowledge and expertise of pet poisons will put your mind at ease when dealing with a potential emergency.</a:t>
            </a:r>
          </a:p>
          <a:p>
            <a:r>
              <a:rPr lang="en-US" dirty="0"/>
              <a:t>In order to provide this critical service, please be advised that there is a $35 per incident fee, payable by credit card. This </a:t>
            </a:r>
            <a:r>
              <a:rPr lang="en-US" dirty="0">
                <a:hlinkClick r:id="rId3" action="ppaction://hlinkfile" tooltip="Why We Charge"/>
              </a:rPr>
              <a:t>fee </a:t>
            </a:r>
            <a:r>
              <a:rPr lang="en-US" dirty="0"/>
              <a:t>covers the initial consultation as well as all follow-up calls associated with the management of the case.</a:t>
            </a:r>
            <a:br>
              <a:rPr lang="en-US" dirty="0"/>
            </a:br>
            <a:endParaRPr lang="en-US" dirty="0"/>
          </a:p>
          <a:p>
            <a:r>
              <a:rPr lang="en-US" dirty="0"/>
              <a:t>24/7 access to experts in pet poisonings.</a:t>
            </a:r>
          </a:p>
          <a:p>
            <a:r>
              <a:rPr lang="en-US" dirty="0"/>
              <a:t>Experience. We have managed over 750,000 cases involving pet poisonings.</a:t>
            </a:r>
          </a:p>
          <a:p>
            <a:r>
              <a:rPr lang="en-US" dirty="0">
                <a:hlinkClick r:id="rId4" action="ppaction://hlinkfile" tooltip="Our Staff"/>
              </a:rPr>
              <a:t>Veterinary specialists</a:t>
            </a:r>
            <a:r>
              <a:rPr lang="en-US" dirty="0"/>
              <a:t>. We're the only poison control with board-certified veterinary internal medicine (</a:t>
            </a:r>
            <a:r>
              <a:rPr lang="en-US" dirty="0">
                <a:hlinkClick r:id="rId5" tooltip="ACVIM internal medicine specialist"/>
              </a:rPr>
              <a:t>DACVIM</a:t>
            </a:r>
            <a:r>
              <a:rPr lang="en-US" dirty="0"/>
              <a:t>), emergency critical care (</a:t>
            </a:r>
            <a:r>
              <a:rPr lang="en-US" dirty="0">
                <a:hlinkClick r:id="rId6" tooltip="ACVECC emergency critical care specialists"/>
              </a:rPr>
              <a:t>DACVECC</a:t>
            </a:r>
            <a:r>
              <a:rPr lang="en-US" dirty="0"/>
              <a:t>) specialists, and veterinary toxicologists (</a:t>
            </a:r>
            <a:r>
              <a:rPr lang="en-US" dirty="0">
                <a:hlinkClick r:id="rId7" tooltip="www.abvt.org"/>
              </a:rPr>
              <a:t>DABVT</a:t>
            </a:r>
            <a:r>
              <a:rPr lang="en-US" dirty="0"/>
              <a:t>, DABT) - which is imperative if your pet is critically ill from a potential poisoning!</a:t>
            </a:r>
          </a:p>
          <a:p>
            <a:r>
              <a:rPr lang="en-US" dirty="0">
                <a:hlinkClick r:id="rId3" action="ppaction://hlinkfile" tooltip="Why We Charge"/>
              </a:rPr>
              <a:t>Why we charge.</a:t>
            </a:r>
            <a:r>
              <a:rPr lang="en-US" dirty="0"/>
              <a:t> We're the most cost-effective pet poison control center out there, which is helpful in this current economy. Unfortunately, because there is no public funding to help run animal poison control centers, there is a small per-incident fee of $35.</a:t>
            </a:r>
            <a:br>
              <a:rPr lang="en-US" dirty="0"/>
            </a:br>
            <a:br>
              <a:rPr lang="en-US" dirty="0"/>
            </a:br>
            <a:r>
              <a:rPr lang="en-US" dirty="0"/>
              <a:t>Our sole purpose is to ensure that pets stay healthy. Our single goal is to prevent their injury or illness from potential poisonings. To accomplish this, we operate a 24-hour pet poison control center which requires considerable effort, resources, and expense. Unlike public poison control centers in the human sector, veterinary poison control is allotted no tax dollars to support their existence. Pet Poison Helpline does not receive any state, federal, or other public funding. If we did not charge, we could not exist. </a:t>
            </a:r>
          </a:p>
          <a:p>
            <a:r>
              <a:rPr lang="en-US" dirty="0"/>
              <a:t>Follow up consultations. Our animal poison control staff will follow up with veterinarians or pet owners to ensure appropriate recommendations can be made throughout the treatment of the pet. </a:t>
            </a:r>
          </a:p>
          <a:p>
            <a:r>
              <a:rPr lang="en-US" dirty="0"/>
              <a:t>Treatment advice for all varieties of pets. Not only do we manage cat poisonings and dog poisonings, we also assist in the treatment of avian, small mammals, large animal and exotic species (on a per incident fee basis). </a:t>
            </a:r>
          </a:p>
          <a:p>
            <a:r>
              <a:rPr lang="en-US" dirty="0">
                <a:hlinkClick r:id="rId8" action="ppaction://hlinkfile" tooltip="FAQ"/>
              </a:rPr>
              <a:t>Frequently Asked Questions</a:t>
            </a:r>
            <a:endParaRPr lang="en-US" dirty="0"/>
          </a:p>
          <a:p>
            <a:r>
              <a:rPr lang="en-US" dirty="0"/>
              <a:t>If you're calling from Puerto Rico or the US Virgin Islands, you can reach Pet Poison Helpline toll-free at 877-416-7319. Other Caribbean islands can reach us at 011-1-952-853-1716.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12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727B6-379C-4BAC-9BFD-35504907439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51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78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83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 no salt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972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 no salt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18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85872">
              <a:defRPr/>
            </a:pPr>
            <a:r>
              <a:rPr lang="en-US" dirty="0"/>
              <a:t>mixing the peroxide in a bowl maybe with a little bit of peanut butter or plain vanilla ice cream. If it's a pet that is getting 3 tablespoons sometimes I will recommend 1 tablespoon of the peanut butter or the plain vanilla ice cream. Basically if you put the treat in a bowl and then put the peroxide with it, especially peanut butter dogs will just continue licking up the peanut butter in the bowl and in the process they will lick up all that peroxide. </a:t>
            </a:r>
          </a:p>
          <a:p>
            <a:endParaRPr lang="en-US" dirty="0"/>
          </a:p>
          <a:p>
            <a:endParaRPr lang="en-US" dirty="0"/>
          </a:p>
          <a:p>
            <a:r>
              <a:rPr lang="en-US" dirty="0"/>
              <a:t>Hydrogen peroxide causes vomiting through mild gastric irritation. </a:t>
            </a:r>
          </a:p>
          <a:p>
            <a:r>
              <a:rPr lang="en-US" dirty="0"/>
              <a:t>Allow light movement (ie. Similar to pacing when you feel sick)</a:t>
            </a:r>
          </a:p>
          <a:p>
            <a:pPr lvl="1"/>
            <a:r>
              <a:rPr lang="en-US" dirty="0"/>
              <a:t>Vomiting usually occurs within minutes </a:t>
            </a:r>
            <a:br>
              <a:rPr lang="en-US" dirty="0"/>
            </a:br>
            <a:br>
              <a:rPr lang="en-US" dirty="0"/>
            </a:br>
            <a:r>
              <a:rPr lang="en-US" dirty="0"/>
              <a:t>?? Add to bowl with ~ 1 tablespoon </a:t>
            </a:r>
            <a:br>
              <a:rPr lang="en-US" dirty="0"/>
            </a:br>
            <a:r>
              <a:rPr lang="en-US" dirty="0" err="1"/>
              <a:t>lickable</a:t>
            </a:r>
            <a:r>
              <a:rPr lang="en-US" dirty="0"/>
              <a:t> treat:</a:t>
            </a:r>
          </a:p>
          <a:p>
            <a:pPr lvl="2"/>
            <a:r>
              <a:rPr lang="en-US" dirty="0"/>
              <a:t>peanut butter, vanilla ice cream etc</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48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665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http://www.policek9.com/html/oc.html</a:t>
            </a:r>
          </a:p>
          <a:p>
            <a:endParaRPr lang="en-US" dirty="0"/>
          </a:p>
          <a:p>
            <a:r>
              <a:rPr lang="en-US" dirty="0"/>
              <a:t>http://en.wikipedia.org/wiki/CS_gas</a:t>
            </a:r>
          </a:p>
          <a:p>
            <a:r>
              <a:rPr lang="en-US" dirty="0"/>
              <a:t>CS has a limited effect on animals due to "under-developed tear-ducts and protection by fur".</a:t>
            </a:r>
            <a:br>
              <a:rPr lang="en-US" dirty="0"/>
            </a:br>
            <a:r>
              <a:rPr lang="en-US" dirty="0"/>
              <a:t>One of CS gasses main effects is excessive tearing. Dogs are limited in their ability to create tears. Pepper spray causes inflammation; it works regardless.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81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Jr=up to 80lbs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727B6-379C-4BAC-9BFD-35504907439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54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Jr=up to 80lbs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727B6-379C-4BAC-9BFD-35504907439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1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58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Jr=up to 80lbs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727B6-379C-4BAC-9BFD-35504907439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831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544A-E7DA-23AB-030A-A002E5385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8F701-B604-2F30-5CB2-D1513131E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8CC0A-F138-E125-BD10-7AF91F79FB80}"/>
              </a:ext>
            </a:extLst>
          </p:cNvPr>
          <p:cNvSpPr>
            <a:spLocks noGrp="1"/>
          </p:cNvSpPr>
          <p:nvPr>
            <p:ph type="body" idx="1"/>
          </p:nvPr>
        </p:nvSpPr>
        <p:spPr/>
        <p:txBody>
          <a:bodyPr>
            <a:normAutofit/>
          </a:bodyPr>
          <a:lstStyle/>
          <a:p>
            <a:pPr defTabSz="966612">
              <a:defRPr/>
            </a:pPr>
            <a:r>
              <a:rPr lang="en-US" dirty="0"/>
              <a:t>*Tylenol 15mgs/kg – Plumb </a:t>
            </a:r>
          </a:p>
          <a:p>
            <a:endParaRPr lang="en-US" dirty="0"/>
          </a:p>
          <a:p>
            <a:pPr marL="0" lvl="1" defTabSz="966612">
              <a:defRPr/>
            </a:pPr>
            <a:r>
              <a:rPr lang="en-US" dirty="0"/>
              <a:t>Don’t use IB except under direct DVM care – therapeutic/toxic doses are too close – </a:t>
            </a:r>
            <a:r>
              <a:rPr lang="en-US" dirty="0" err="1"/>
              <a:t>gastic</a:t>
            </a:r>
            <a:r>
              <a:rPr lang="en-US" dirty="0"/>
              <a:t> ulcer – even if not seen.</a:t>
            </a:r>
          </a:p>
          <a:p>
            <a:pPr marL="0" lvl="1" defTabSz="966612">
              <a:defRPr/>
            </a:pPr>
            <a:endParaRPr lang="en-US" dirty="0"/>
          </a:p>
          <a:p>
            <a:pPr marL="0" lvl="1" defTabSz="966612">
              <a:defRPr/>
            </a:pPr>
            <a:r>
              <a:rPr lang="en-US" dirty="0"/>
              <a:t>325MG for regular </a:t>
            </a:r>
            <a:r>
              <a:rPr lang="en-US" dirty="0" err="1"/>
              <a:t>tylenol</a:t>
            </a:r>
            <a:r>
              <a:rPr lang="en-US" dirty="0"/>
              <a:t> </a:t>
            </a:r>
            <a:r>
              <a:rPr lang="en-US"/>
              <a:t>and aspirin</a:t>
            </a:r>
            <a:endParaRPr lang="en-US" dirty="0"/>
          </a:p>
          <a:p>
            <a:endParaRPr lang="en-US" dirty="0"/>
          </a:p>
        </p:txBody>
      </p:sp>
      <p:sp>
        <p:nvSpPr>
          <p:cNvPr id="4" name="Slide Number Placeholder 3">
            <a:extLst>
              <a:ext uri="{FF2B5EF4-FFF2-40B4-BE49-F238E27FC236}">
                <a16:creationId xmlns:a16="http://schemas.microsoft.com/office/drawing/2014/main" id="{5406A27A-3FA0-DBC1-B0A4-7EDBCB198F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727B6-379C-4BAC-9BFD-35504907439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138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for Human and K9 reported cases</a:t>
            </a:r>
          </a:p>
          <a:p>
            <a:endParaRPr lang="en-US" dirty="0"/>
          </a:p>
          <a:p>
            <a:r>
              <a:rPr lang="en-US" dirty="0" err="1"/>
              <a:t>Contoms</a:t>
            </a:r>
            <a:r>
              <a:rPr lang="en-US" dirty="0"/>
              <a:t> has a lot of good information and advocacy on this topic.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772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a:t>
            </a:r>
            <a:r>
              <a:rPr lang="en-US" baseline="0" dirty="0"/>
              <a:t> the definition of opioids including only synthetic and </a:t>
            </a:r>
            <a:r>
              <a:rPr lang="en-US" baseline="0" dirty="0" err="1"/>
              <a:t>opidates</a:t>
            </a:r>
            <a:r>
              <a:rPr lang="en-US" baseline="0" dirty="0"/>
              <a:t> referred to natural.</a:t>
            </a:r>
          </a:p>
          <a:p>
            <a:pPr lvl="1"/>
            <a:r>
              <a:rPr lang="en-US" baseline="0" dirty="0"/>
              <a:t>Today, opioids tend to refer to either natura or synthetic.</a:t>
            </a:r>
            <a:br>
              <a:rPr lang="en-US" baseline="0" dirty="0"/>
            </a:br>
            <a:br>
              <a:rPr lang="en-US" baseline="0" dirty="0"/>
            </a:br>
            <a:r>
              <a:rPr lang="en-US" dirty="0">
                <a:solidFill>
                  <a:schemeClr val="bg1"/>
                </a:solidFill>
              </a:rPr>
              <a:t>Hydrocodone (e.g., Vicodin)</a:t>
            </a:r>
          </a:p>
          <a:p>
            <a:pPr lvl="1"/>
            <a:r>
              <a:rPr lang="en-US" dirty="0">
                <a:solidFill>
                  <a:schemeClr val="bg1"/>
                </a:solidFill>
              </a:rPr>
              <a:t>Oxycodone (e.g., Oxycontin)</a:t>
            </a:r>
          </a:p>
          <a:p>
            <a:pPr lvl="1"/>
            <a:r>
              <a:rPr lang="en-US" dirty="0">
                <a:solidFill>
                  <a:schemeClr val="bg1"/>
                </a:solidFill>
              </a:rPr>
              <a:t>Oxymorphone (e.g., </a:t>
            </a:r>
            <a:r>
              <a:rPr lang="en-US" dirty="0" err="1">
                <a:solidFill>
                  <a:schemeClr val="bg1"/>
                </a:solidFill>
              </a:rPr>
              <a:t>Opana</a:t>
            </a:r>
            <a:r>
              <a:rPr lang="en-US" dirty="0">
                <a:solidFill>
                  <a:schemeClr val="bg1"/>
                </a:solidFill>
              </a:rPr>
              <a:t>)</a:t>
            </a:r>
          </a:p>
          <a:p>
            <a:pPr lvl="1"/>
            <a:r>
              <a:rPr lang="en-US" dirty="0">
                <a:solidFill>
                  <a:schemeClr val="bg1"/>
                </a:solidFill>
              </a:rPr>
              <a:t>Meperidine (e.g., Demerol)</a:t>
            </a:r>
          </a:p>
          <a:p>
            <a:pPr lvl="1"/>
            <a:r>
              <a:rPr lang="en-US" dirty="0">
                <a:solidFill>
                  <a:schemeClr val="bg1"/>
                </a:solidFill>
              </a:rPr>
              <a:t>Methadone (e.g., </a:t>
            </a:r>
            <a:r>
              <a:rPr lang="en-US" dirty="0" err="1">
                <a:solidFill>
                  <a:schemeClr val="bg1"/>
                </a:solidFill>
              </a:rPr>
              <a:t>Dolophine</a:t>
            </a:r>
            <a:r>
              <a:rPr lang="en-US" dirty="0">
                <a:solidFill>
                  <a:schemeClr val="bg1"/>
                </a:solidFill>
              </a:rPr>
              <a:t>)</a:t>
            </a:r>
          </a:p>
          <a:p>
            <a:pPr lvl="1"/>
            <a:r>
              <a:rPr lang="en-US" dirty="0">
                <a:solidFill>
                  <a:schemeClr val="bg1"/>
                </a:solidFill>
              </a:rPr>
              <a:t>Fentanyl (e.g., </a:t>
            </a:r>
            <a:r>
              <a:rPr lang="en-US" dirty="0" err="1">
                <a:solidFill>
                  <a:schemeClr val="bg1"/>
                </a:solidFill>
              </a:rPr>
              <a:t>Ultiva</a:t>
            </a:r>
            <a:r>
              <a:rPr lang="en-US" dirty="0">
                <a:solidFill>
                  <a:schemeClr val="bg1"/>
                </a:solidFill>
              </a:rPr>
              <a:t>, </a:t>
            </a:r>
            <a:r>
              <a:rPr lang="en-US" dirty="0" err="1">
                <a:solidFill>
                  <a:schemeClr val="bg1"/>
                </a:solidFill>
              </a:rPr>
              <a:t>Sublimaze</a:t>
            </a:r>
            <a:r>
              <a:rPr lang="en-US" dirty="0">
                <a:solidFill>
                  <a:schemeClr val="bg1"/>
                </a:solidFill>
              </a:rPr>
              <a:t>, Duragesic patch)</a:t>
            </a:r>
          </a:p>
          <a:p>
            <a:pPr lvl="1"/>
            <a:r>
              <a:rPr lang="en-US" dirty="0">
                <a:solidFill>
                  <a:schemeClr val="bg1"/>
                </a:solidFill>
              </a:rPr>
              <a:t>Carfentanyl (Veterinary) </a:t>
            </a:r>
            <a:r>
              <a:rPr lang="en-US" sz="1200" b="0" i="0" kern="1200" dirty="0" err="1">
                <a:solidFill>
                  <a:schemeClr val="tx1"/>
                </a:solidFill>
                <a:effectLst/>
                <a:latin typeface="+mn-lt"/>
                <a:ea typeface="+mn-ea"/>
                <a:cs typeface="+mn-cs"/>
              </a:rPr>
              <a:t>Wildnil</a:t>
            </a:r>
            <a:r>
              <a:rPr lang="en-US" sz="1200" b="0" i="0" kern="1200" dirty="0">
                <a:solidFill>
                  <a:schemeClr val="tx1"/>
                </a:solidFill>
                <a:effectLst/>
                <a:latin typeface="+mn-lt"/>
                <a:ea typeface="+mn-ea"/>
                <a:cs typeface="+mn-cs"/>
              </a:rPr>
              <a:t>, for veterinary use)</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248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Stronger affinity to the opioid receptors than opioids like heroin so it knocks the opioids off the receptors for a short time and reverses the overdose.</a:t>
            </a:r>
          </a:p>
          <a:p>
            <a:endParaRPr lang="en-US" dirty="0"/>
          </a:p>
          <a:p>
            <a:r>
              <a:rPr lang="en-US" dirty="0"/>
              <a:t>Temporarily (15min)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248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Stronger affinity to the opioid receptors than opioids like heroin so it knocks the opioids off the receptors for a short time and reverses the overdose.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529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mark on marijuana is because we realize that in several states marijuana is being legalized and not all dogs are training on marijuana anymore.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232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Walking drunk </a:t>
            </a:r>
          </a:p>
          <a:p>
            <a:r>
              <a:rPr lang="en-US"/>
              <a:t>Vomiting </a:t>
            </a:r>
          </a:p>
          <a:p>
            <a:r>
              <a:rPr lang="en-US"/>
              <a:t>Pinpoint pupils (dogs) </a:t>
            </a:r>
          </a:p>
          <a:p>
            <a:r>
              <a:rPr lang="en-US"/>
              <a:t>Dilated pupils (cats) </a:t>
            </a:r>
          </a:p>
          <a:p>
            <a:r>
              <a:rPr lang="en-US"/>
              <a:t>Severe sedation </a:t>
            </a:r>
          </a:p>
          <a:p>
            <a:r>
              <a:rPr lang="en-US"/>
              <a:t>Slowed respiratory rate </a:t>
            </a:r>
          </a:p>
          <a:p>
            <a:r>
              <a:rPr lang="en-US"/>
              <a:t>Slowed heart rate </a:t>
            </a:r>
          </a:p>
          <a:p>
            <a:r>
              <a:rPr lang="en-US"/>
              <a:t>Coma </a:t>
            </a:r>
          </a:p>
          <a:p>
            <a:r>
              <a:rPr lang="en-US"/>
              <a:t>Respiratory arrest (stopped breathing)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22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042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E9B73-0CA4-B7FD-2C90-29A9331B6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FEA99-14CE-8C27-04A9-F30D81F2B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BF088-C7F2-C529-C705-F68CD42C3B01}"/>
              </a:ext>
            </a:extLst>
          </p:cNvPr>
          <p:cNvSpPr>
            <a:spLocks noGrp="1"/>
          </p:cNvSpPr>
          <p:nvPr>
            <p:ph type="body" idx="1"/>
          </p:nvPr>
        </p:nvSpPr>
        <p:spPr/>
        <p:txBody>
          <a:bodyPr/>
          <a:lstStyle/>
          <a:p>
            <a:pPr marL="0" marR="0">
              <a:spcBef>
                <a:spcPts val="0"/>
              </a:spcBef>
              <a:spcAft>
                <a:spcPts val="0"/>
              </a:spcAft>
            </a:pPr>
            <a:r>
              <a:rPr lang="en-US" sz="1800" dirty="0">
                <a:effectLst/>
                <a:latin typeface="Open Sans" panose="020B0606030504020204" pitchFamily="34" charset="0"/>
                <a:hlinkClick r:id="rId3"/>
              </a:rPr>
              <a:t>The first responder exposure to contaminating powder on dog fur during intranasal and intramuscular naloxone administration</a:t>
            </a:r>
            <a:endParaRPr lang="en-US" sz="1800" dirty="0">
              <a:effectLst/>
              <a:latin typeface="Calibri" panose="020F0502020204030204" pitchFamily="34" charset="0"/>
            </a:endParaRPr>
          </a:p>
          <a:p>
            <a:pPr marL="0" marR="0">
              <a:spcBef>
                <a:spcPts val="0"/>
              </a:spcBef>
              <a:spcAft>
                <a:spcPts val="0"/>
              </a:spcAft>
            </a:pPr>
            <a:r>
              <a:rPr lang="en-US" sz="1800" dirty="0">
                <a:solidFill>
                  <a:srgbClr val="767676"/>
                </a:solidFill>
                <a:effectLst/>
                <a:latin typeface="Open Sans" panose="020B0606030504020204" pitchFamily="34" charset="0"/>
              </a:rPr>
              <a:t>Jennifer L. </a:t>
            </a:r>
            <a:r>
              <a:rPr lang="en-US" sz="1800" dirty="0" err="1">
                <a:solidFill>
                  <a:srgbClr val="767676"/>
                </a:solidFill>
                <a:effectLst/>
                <a:latin typeface="Open Sans" panose="020B0606030504020204" pitchFamily="34" charset="0"/>
              </a:rPr>
              <a:t>Essler</a:t>
            </a:r>
            <a:r>
              <a:rPr lang="en-US" sz="1800" dirty="0">
                <a:solidFill>
                  <a:srgbClr val="767676"/>
                </a:solidFill>
                <a:effectLst/>
                <a:latin typeface="Open Sans" panose="020B0606030504020204" pitchFamily="34" charset="0"/>
              </a:rPr>
              <a:t> PhD,  Paige G. Smith,  Carrie E. </a:t>
            </a:r>
            <a:r>
              <a:rPr lang="en-US" sz="1800" dirty="0" err="1">
                <a:solidFill>
                  <a:srgbClr val="767676"/>
                </a:solidFill>
                <a:effectLst/>
                <a:latin typeface="Open Sans" panose="020B0606030504020204" pitchFamily="34" charset="0"/>
              </a:rPr>
              <a:t>Ruge</a:t>
            </a:r>
            <a:r>
              <a:rPr lang="en-US" sz="1800" dirty="0">
                <a:solidFill>
                  <a:srgbClr val="767676"/>
                </a:solidFill>
                <a:effectLst/>
                <a:latin typeface="Open Sans" panose="020B0606030504020204" pitchFamily="34" charset="0"/>
              </a:rPr>
              <a:t> BS,  Tracy A. Darling RVT, VTS-IM,  Ciara A. Barr VMD, DACVA,  Cynthia M. Otto DVM, PhD, DACVECC, DACVSMR</a:t>
            </a:r>
            <a:br>
              <a:rPr lang="en-US" sz="1800" dirty="0">
                <a:solidFill>
                  <a:srgbClr val="767676"/>
                </a:solidFill>
                <a:effectLst/>
                <a:latin typeface="Open Sans" panose="020B0606030504020204" pitchFamily="34" charset="0"/>
              </a:rPr>
            </a:br>
            <a:endParaRPr lang="en-US" sz="1800" dirty="0">
              <a:solidFill>
                <a:srgbClr val="767676"/>
              </a:solidFill>
              <a:effectLst/>
              <a:latin typeface="Open Sans" panose="020B0606030504020204" pitchFamily="34" charset="0"/>
            </a:endParaRPr>
          </a:p>
          <a:p>
            <a:pPr marL="0" marR="0">
              <a:spcBef>
                <a:spcPts val="0"/>
              </a:spcBef>
              <a:spcAft>
                <a:spcPts val="0"/>
              </a:spcAft>
            </a:pPr>
            <a:r>
              <a:rPr lang="en-US" sz="1800" dirty="0">
                <a:effectLst/>
                <a:latin typeface="Calibri" panose="020F0502020204030204" pitchFamily="34" charset="0"/>
                <a:hlinkClick r:id="rId4"/>
              </a:rPr>
              <a:t>https://onlinelibrary.wiley.com/doi/epdf/10.1111/vec.13113</a:t>
            </a:r>
            <a:endParaRPr lang="en-US" sz="1800" dirty="0">
              <a:solidFill>
                <a:srgbClr val="767676"/>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55101C44-0DBB-130F-A8E9-7A749237A8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2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is Sago Palm</a:t>
            </a:r>
          </a:p>
          <a:p>
            <a:r>
              <a:rPr lang="en-US"/>
              <a:t>Add another sago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975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Open Sans" panose="020B0606030504020204" pitchFamily="34" charset="0"/>
                <a:hlinkClick r:id="rId3"/>
              </a:rPr>
              <a:t>The first responder exposure to contaminating powder on dog fur during intranasal and intramuscular naloxone administration</a:t>
            </a:r>
            <a:endParaRPr lang="en-US" sz="1800" dirty="0">
              <a:effectLst/>
              <a:latin typeface="Calibri" panose="020F0502020204030204" pitchFamily="34" charset="0"/>
            </a:endParaRPr>
          </a:p>
          <a:p>
            <a:pPr marL="0" marR="0">
              <a:spcBef>
                <a:spcPts val="0"/>
              </a:spcBef>
              <a:spcAft>
                <a:spcPts val="0"/>
              </a:spcAft>
            </a:pPr>
            <a:r>
              <a:rPr lang="en-US" sz="1800" dirty="0">
                <a:solidFill>
                  <a:srgbClr val="767676"/>
                </a:solidFill>
                <a:effectLst/>
                <a:latin typeface="Open Sans" panose="020B0606030504020204" pitchFamily="34" charset="0"/>
              </a:rPr>
              <a:t>Jennifer L. </a:t>
            </a:r>
            <a:r>
              <a:rPr lang="en-US" sz="1800" dirty="0" err="1">
                <a:solidFill>
                  <a:srgbClr val="767676"/>
                </a:solidFill>
                <a:effectLst/>
                <a:latin typeface="Open Sans" panose="020B0606030504020204" pitchFamily="34" charset="0"/>
              </a:rPr>
              <a:t>Essler</a:t>
            </a:r>
            <a:r>
              <a:rPr lang="en-US" sz="1800" dirty="0">
                <a:solidFill>
                  <a:srgbClr val="767676"/>
                </a:solidFill>
                <a:effectLst/>
                <a:latin typeface="Open Sans" panose="020B0606030504020204" pitchFamily="34" charset="0"/>
              </a:rPr>
              <a:t> PhD,  Paige G. Smith,  Carrie E. </a:t>
            </a:r>
            <a:r>
              <a:rPr lang="en-US" sz="1800" dirty="0" err="1">
                <a:solidFill>
                  <a:srgbClr val="767676"/>
                </a:solidFill>
                <a:effectLst/>
                <a:latin typeface="Open Sans" panose="020B0606030504020204" pitchFamily="34" charset="0"/>
              </a:rPr>
              <a:t>Ruge</a:t>
            </a:r>
            <a:r>
              <a:rPr lang="en-US" sz="1800" dirty="0">
                <a:solidFill>
                  <a:srgbClr val="767676"/>
                </a:solidFill>
                <a:effectLst/>
                <a:latin typeface="Open Sans" panose="020B0606030504020204" pitchFamily="34" charset="0"/>
              </a:rPr>
              <a:t> BS,  Tracy A. Darling RVT, VTS-IM,  Ciara A. Barr VMD, DACVA,  Cynthia M. Otto DVM, PhD, DACVECC, DACVSMR</a:t>
            </a:r>
            <a:br>
              <a:rPr lang="en-US" sz="1800" dirty="0">
                <a:solidFill>
                  <a:srgbClr val="767676"/>
                </a:solidFill>
                <a:effectLst/>
                <a:latin typeface="Open Sans" panose="020B0606030504020204" pitchFamily="34" charset="0"/>
              </a:rPr>
            </a:br>
            <a:endParaRPr lang="en-US" sz="1800" dirty="0">
              <a:solidFill>
                <a:srgbClr val="767676"/>
              </a:solidFill>
              <a:effectLst/>
              <a:latin typeface="Open Sans" panose="020B0606030504020204" pitchFamily="34" charset="0"/>
            </a:endParaRPr>
          </a:p>
          <a:p>
            <a:pPr marL="0" marR="0">
              <a:spcBef>
                <a:spcPts val="0"/>
              </a:spcBef>
              <a:spcAft>
                <a:spcPts val="0"/>
              </a:spcAft>
            </a:pPr>
            <a:r>
              <a:rPr lang="en-US" sz="1800" dirty="0">
                <a:effectLst/>
                <a:latin typeface="Calibri" panose="020F0502020204030204" pitchFamily="34" charset="0"/>
                <a:hlinkClick r:id="rId4"/>
              </a:rPr>
              <a:t>https://onlinelibrary.wiley.com/doi/epdf/10.1111/vec.13113</a:t>
            </a:r>
            <a:endParaRPr lang="en-US" sz="1800" dirty="0">
              <a:solidFill>
                <a:srgbClr val="76767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700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dirty="0"/>
            </a:br>
            <a:r>
              <a:rPr lang="en-US" dirty="0"/>
              <a:t>MAD:  Mucosal Atomizer Device</a:t>
            </a:r>
            <a:br>
              <a:rPr lang="en-US" dirty="0"/>
            </a:br>
            <a:r>
              <a:rPr lang="en-US" b="0" i="0" dirty="0">
                <a:solidFill>
                  <a:srgbClr val="333333"/>
                </a:solidFill>
                <a:effectLst/>
                <a:latin typeface="Georgia" panose="02040502050405020303" pitchFamily="18" charset="0"/>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Training nonmedical personnel to use naloxone presents the human factors challenge of how best to design a safe and effective delivery system for lay users given the added mental constraints posed by emergency situations. From a human factors perspective, nonmedical emergency responders and bystanders are more likely to correctly and successfully administer NARCAN</a:t>
            </a:r>
            <a:r>
              <a:rPr lang="en-US" b="1" i="0" baseline="30000" dirty="0">
                <a:solidFill>
                  <a:srgbClr val="333333"/>
                </a:solidFill>
                <a:effectLst/>
                <a:latin typeface="Georgia" panose="02040502050405020303" pitchFamily="18" charset="0"/>
              </a:rPr>
              <a:t>®</a:t>
            </a:r>
            <a:r>
              <a:rPr lang="en-US" b="0" i="0" dirty="0">
                <a:solidFill>
                  <a:srgbClr val="333333"/>
                </a:solidFill>
                <a:effectLst/>
                <a:latin typeface="Georgia" panose="02040502050405020303" pitchFamily="18" charset="0"/>
              </a:rPr>
              <a:t> Nasal Spray than a naloxone PFS-NA.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603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landmark concerns</a:t>
            </a:r>
          </a:p>
          <a:p>
            <a:pPr marL="171450" indent="-171450">
              <a:buFontTx/>
              <a:buChar char="-"/>
            </a:pPr>
            <a:r>
              <a:rPr lang="en-US" dirty="0"/>
              <a:t>Make sure thigh muscle approach is caudal/from the tail:  different than humans</a:t>
            </a:r>
          </a:p>
          <a:p>
            <a:pPr marL="171450" indent="-171450">
              <a:buFontTx/>
              <a:buChar char="-"/>
            </a:pPr>
            <a:r>
              <a:rPr lang="en-US" dirty="0"/>
              <a:t>Otherwise it’s possible to do nerve damage that can require months of rehab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landmark concerns</a:t>
            </a:r>
          </a:p>
          <a:p>
            <a:pPr marL="171450" indent="-171450">
              <a:buFontTx/>
              <a:buChar char="-"/>
            </a:pPr>
            <a:r>
              <a:rPr lang="en-US" dirty="0"/>
              <a:t>Make sure thigh muscle approach is caudal/from the tail:  different than humans</a:t>
            </a:r>
          </a:p>
          <a:p>
            <a:pPr marL="171450" indent="-171450">
              <a:buFontTx/>
              <a:buChar char="-"/>
            </a:pPr>
            <a:r>
              <a:rPr lang="en-US" dirty="0"/>
              <a:t>Otherwise it’s possible to do nerve damage that can require months of rehab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496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521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Open Sans" panose="020B0606030504020204" pitchFamily="34" charset="0"/>
                <a:hlinkClick r:id="rId3"/>
              </a:rPr>
              <a:t>The first responder exposure to contaminating powder on dog fur during intranasal and intramuscular naloxone administration</a:t>
            </a:r>
            <a:endParaRPr lang="en-US" sz="1800">
              <a:effectLst/>
              <a:latin typeface="Calibri" panose="020F0502020204030204" pitchFamily="34" charset="0"/>
            </a:endParaRPr>
          </a:p>
          <a:p>
            <a:pPr marL="0" marR="0">
              <a:spcBef>
                <a:spcPts val="0"/>
              </a:spcBef>
              <a:spcAft>
                <a:spcPts val="0"/>
              </a:spcAft>
            </a:pPr>
            <a:r>
              <a:rPr lang="en-US" sz="1800">
                <a:solidFill>
                  <a:srgbClr val="767676"/>
                </a:solidFill>
                <a:effectLst/>
                <a:latin typeface="Open Sans" panose="020B0606030504020204" pitchFamily="34" charset="0"/>
              </a:rPr>
              <a:t>Jennifer L. </a:t>
            </a:r>
            <a:r>
              <a:rPr lang="en-US" sz="1800" err="1">
                <a:solidFill>
                  <a:srgbClr val="767676"/>
                </a:solidFill>
                <a:effectLst/>
                <a:latin typeface="Open Sans" panose="020B0606030504020204" pitchFamily="34" charset="0"/>
              </a:rPr>
              <a:t>Essler</a:t>
            </a:r>
            <a:r>
              <a:rPr lang="en-US" sz="1800">
                <a:solidFill>
                  <a:srgbClr val="767676"/>
                </a:solidFill>
                <a:effectLst/>
                <a:latin typeface="Open Sans" panose="020B0606030504020204" pitchFamily="34" charset="0"/>
              </a:rPr>
              <a:t> PhD,  Paige G. Smith,  Carrie E. </a:t>
            </a:r>
            <a:r>
              <a:rPr lang="en-US" sz="1800" err="1">
                <a:solidFill>
                  <a:srgbClr val="767676"/>
                </a:solidFill>
                <a:effectLst/>
                <a:latin typeface="Open Sans" panose="020B0606030504020204" pitchFamily="34" charset="0"/>
              </a:rPr>
              <a:t>Ruge</a:t>
            </a:r>
            <a:r>
              <a:rPr lang="en-US" sz="1800">
                <a:solidFill>
                  <a:srgbClr val="767676"/>
                </a:solidFill>
                <a:effectLst/>
                <a:latin typeface="Open Sans" panose="020B0606030504020204" pitchFamily="34" charset="0"/>
              </a:rPr>
              <a:t> BS,  Tracy A. Darling RVT, VTS-IM,  Ciara A. Barr VMD, DACVA,  Cynthia M. Otto DVM, PhD, DACVECC, DACVSMR</a:t>
            </a:r>
            <a:br>
              <a:rPr lang="en-US" sz="1800">
                <a:solidFill>
                  <a:srgbClr val="767676"/>
                </a:solidFill>
                <a:effectLst/>
                <a:latin typeface="Open Sans" panose="020B0606030504020204" pitchFamily="34" charset="0"/>
              </a:rPr>
            </a:br>
            <a:endParaRPr lang="en-US" sz="1800">
              <a:solidFill>
                <a:srgbClr val="767676"/>
              </a:solidFill>
              <a:effectLst/>
              <a:latin typeface="Open Sans" panose="020B0606030504020204" pitchFamily="34" charset="0"/>
            </a:endParaRPr>
          </a:p>
          <a:p>
            <a:pPr marL="0" marR="0">
              <a:spcBef>
                <a:spcPts val="0"/>
              </a:spcBef>
              <a:spcAft>
                <a:spcPts val="0"/>
              </a:spcAft>
            </a:pPr>
            <a:r>
              <a:rPr lang="en-US" sz="1800">
                <a:effectLst/>
                <a:latin typeface="Calibri" panose="020F0502020204030204" pitchFamily="34" charset="0"/>
                <a:hlinkClick r:id="rId4"/>
              </a:rPr>
              <a:t>https://onlinelibrary.wiley.com/doi/epdf/10.1111/vec.13113</a:t>
            </a:r>
            <a:endParaRPr lang="en-US" sz="1800">
              <a:solidFill>
                <a:srgbClr val="76767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13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http://www.calpoison.com/public/snakebite.html</a:t>
            </a:r>
          </a:p>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61</a:t>
            </a:fld>
            <a:endParaRPr lang="en-US"/>
          </a:p>
        </p:txBody>
      </p:sp>
    </p:spTree>
    <p:extLst>
      <p:ext uri="{BB962C8B-B14F-4D97-AF65-F5344CB8AC3E}">
        <p14:creationId xmlns:p14="http://schemas.microsoft.com/office/powerpoint/2010/main" val="499430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63</a:t>
            </a:fld>
            <a:endParaRPr lang="en-US"/>
          </a:p>
        </p:txBody>
      </p:sp>
    </p:spTree>
    <p:extLst>
      <p:ext uri="{BB962C8B-B14F-4D97-AF65-F5344CB8AC3E}">
        <p14:creationId xmlns:p14="http://schemas.microsoft.com/office/powerpoint/2010/main" val="1725378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 system</a:t>
            </a:r>
          </a:p>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65</a:t>
            </a:fld>
            <a:endParaRPr lang="en-US"/>
          </a:p>
        </p:txBody>
      </p:sp>
    </p:spTree>
    <p:extLst>
      <p:ext uri="{BB962C8B-B14F-4D97-AF65-F5344CB8AC3E}">
        <p14:creationId xmlns:p14="http://schemas.microsoft.com/office/powerpoint/2010/main" val="2483952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 system</a:t>
            </a:r>
          </a:p>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66</a:t>
            </a:fld>
            <a:endParaRPr lang="en-US"/>
          </a:p>
        </p:txBody>
      </p:sp>
    </p:spTree>
    <p:extLst>
      <p:ext uri="{BB962C8B-B14F-4D97-AF65-F5344CB8AC3E}">
        <p14:creationId xmlns:p14="http://schemas.microsoft.com/office/powerpoint/2010/main" val="248395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Nephrotoxic</a:t>
            </a:r>
            <a:r>
              <a:rPr lang="en-US" baseline="0" dirty="0"/>
              <a:t> </a:t>
            </a:r>
            <a:r>
              <a:rPr lang="en-US" baseline="0" dirty="0">
                <a:sym typeface="Wingdings" pitchFamily="2" charset="2"/>
              </a:rPr>
              <a:t> Renal Failure – altering blood supply to the </a:t>
            </a:r>
            <a:r>
              <a:rPr lang="en-US" baseline="0" dirty="0" err="1">
                <a:sym typeface="Wingdings" pitchFamily="2" charset="2"/>
              </a:rPr>
              <a:t>kidnes</a:t>
            </a:r>
            <a:r>
              <a:rPr lang="en-US" baseline="0" dirty="0">
                <a:sym typeface="Wingdings" pitchFamily="2" charset="2"/>
              </a:rPr>
              <a:t>, not dose </a:t>
            </a:r>
            <a:r>
              <a:rPr lang="en-US" baseline="0" dirty="0" err="1">
                <a:sym typeface="Wingdings" pitchFamily="2" charset="2"/>
              </a:rPr>
              <a:t>dependant</a:t>
            </a:r>
            <a:r>
              <a:rPr lang="en-US" baseline="0" dirty="0">
                <a:sym typeface="Wingdings" pitchFamily="2" charset="2"/>
              </a:rPr>
              <a:t>, sometimes as few as 4-5 grapes</a:t>
            </a:r>
          </a:p>
          <a:p>
            <a:r>
              <a:rPr lang="en-US" baseline="0" dirty="0">
                <a:sym typeface="Wingdings" pitchFamily="2" charset="2"/>
              </a:rPr>
              <a:t>Aggressive fluid therapy to support kidneys</a:t>
            </a:r>
          </a:p>
          <a:p>
            <a:endParaRPr lang="en-US" baseline="0" dirty="0">
              <a:sym typeface="Wingdings" pitchFamily="2" charset="2"/>
            </a:endParaRPr>
          </a:p>
          <a:p>
            <a:r>
              <a:rPr lang="en-US" b="0" i="1" dirty="0">
                <a:solidFill>
                  <a:srgbClr val="000000"/>
                </a:solidFill>
                <a:effectLst/>
                <a:latin typeface="Noto Sans" panose="020B0502040204020203" pitchFamily="34" charset="0"/>
              </a:rPr>
              <a:t>Unique sensitivity of dogs to tartaric acid and implications for toxicity of grapes” in the April 1, 2021, issue of </a:t>
            </a:r>
            <a:r>
              <a:rPr lang="en-US" b="0" i="0" dirty="0">
                <a:solidFill>
                  <a:srgbClr val="000000"/>
                </a:solidFill>
                <a:effectLst/>
                <a:latin typeface="Noto Sans" panose="020B0502040204020203" pitchFamily="34" charset="0"/>
              </a:rPr>
              <a:t>JAVMA</a:t>
            </a:r>
            <a:r>
              <a:rPr lang="en-US" b="0" i="1" dirty="0">
                <a:solidFill>
                  <a:srgbClr val="000000"/>
                </a:solidFill>
                <a:effectLst/>
                <a:latin typeface="Noto Sans" panose="020B0502040204020203" pitchFamily="34" charset="0"/>
              </a:rPr>
              <a:t>, pages 706–707.</a:t>
            </a:r>
          </a:p>
          <a:p>
            <a:endParaRPr lang="en-US" b="0" i="1" baseline="0" dirty="0">
              <a:solidFill>
                <a:srgbClr val="000000"/>
              </a:solidFill>
              <a:effectLst/>
              <a:latin typeface="Noto Sans" panose="020B0502040204020203" pitchFamily="34" charset="0"/>
              <a:sym typeface="Wingdings" pitchFamily="2" charset="2"/>
            </a:endParaRPr>
          </a:p>
          <a:p>
            <a:pPr marL="0" marR="0">
              <a:spcBef>
                <a:spcPts val="0"/>
              </a:spcBef>
              <a:spcAft>
                <a:spcPts val="0"/>
              </a:spcAft>
            </a:pPr>
            <a:r>
              <a:rPr lang="en-US" sz="1800" dirty="0">
                <a:effectLst/>
                <a:latin typeface="Garamond" panose="02020404030301010803" pitchFamily="18" charset="0"/>
              </a:rPr>
              <a:t>From ASPC Animal Control:  (and in the industry considered a "good educated guess")</a:t>
            </a:r>
          </a:p>
          <a:p>
            <a:pPr marL="0" marR="0">
              <a:spcBef>
                <a:spcPts val="0"/>
              </a:spcBef>
              <a:spcAft>
                <a:spcPts val="0"/>
              </a:spcAft>
            </a:pPr>
            <a:r>
              <a:rPr lang="en-US" sz="1800" dirty="0">
                <a:effectLst/>
                <a:latin typeface="Garamond" panose="02020404030301010803" pitchFamily="18" charset="0"/>
              </a:rPr>
              <a:t> </a:t>
            </a:r>
          </a:p>
          <a:p>
            <a:pPr marL="0" marR="0">
              <a:spcBef>
                <a:spcPts val="0"/>
              </a:spcBef>
              <a:spcAft>
                <a:spcPts val="0"/>
              </a:spcAft>
            </a:pPr>
            <a:r>
              <a:rPr lang="en-US" sz="1800" dirty="0">
                <a:effectLst/>
                <a:latin typeface="Calibri" panose="020F0502020204030204" pitchFamily="34" charset="0"/>
              </a:rPr>
              <a:t>We propose that tartaric acid and its salt, potassium bitartrate, are the toxic principles in grapes leading to acute renal failure in dogs. Variable concentrations may explain the inconsistency in clinical signs in dogs following grape and raisin ingestion. Furthermore, excess tartrates are removed (detartrated) from commercial wine and juice products to protect flavor and appearance. This removal of potassium bitartrate from processed products could account for the lack of toxicosis following ingestion of products such as juice, jam, and wine.</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JAVMA | APR 1, 2021 | VOL 258 | NO. 7 707</a:t>
            </a:r>
          </a:p>
          <a:p>
            <a:pPr marL="0" marR="0">
              <a:spcBef>
                <a:spcPts val="0"/>
              </a:spcBef>
              <a:spcAft>
                <a:spcPts val="0"/>
              </a:spcAft>
            </a:pPr>
            <a:r>
              <a:rPr lang="en-US" sz="1800" dirty="0">
                <a:effectLst/>
                <a:latin typeface="Garamond" panose="02020404030301010803" pitchFamily="18" charset="0"/>
              </a:rPr>
              <a:t> </a:t>
            </a:r>
          </a:p>
          <a:p>
            <a:pPr marL="0" marR="0">
              <a:spcBef>
                <a:spcPts val="0"/>
              </a:spcBef>
              <a:spcAft>
                <a:spcPts val="0"/>
              </a:spcAft>
            </a:pPr>
            <a:r>
              <a:rPr lang="en-US" sz="1800" dirty="0">
                <a:effectLst/>
                <a:latin typeface="Garamond" panose="02020404030301010803" pitchFamily="18" charset="0"/>
                <a:hlinkClick r:id="rId3"/>
              </a:rPr>
              <a:t>https://www.aaha.org/publications/newstat/articles/2021-04/what-causes-grape-toxicity-in-dogs-playdough-might-have-led-to-a-breakthrough/</a:t>
            </a:r>
            <a:endParaRPr lang="en-US" sz="1800" dirty="0">
              <a:effectLst/>
              <a:latin typeface="Garamond" panose="02020404030301010803" pitchFamily="18" charset="0"/>
            </a:endParaRPr>
          </a:p>
          <a:p>
            <a:endParaRPr lang="en-US" baseline="0" dirty="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734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      </a:t>
            </a:r>
            <a:r>
              <a:rPr lang="en-US" dirty="0">
                <a:hlinkClick r:id="" action="ppaction://hlinkfile"/>
              </a:rPr>
              <a:t>Should my dog be vaccinated?</a:t>
            </a:r>
            <a:endParaRPr lang="en-US" dirty="0"/>
          </a:p>
          <a:p>
            <a:r>
              <a:rPr lang="en-US" dirty="0">
                <a:hlinkClick r:id="" action="ppaction://hlinkfile"/>
              </a:rPr>
              <a:t>What types of snakes does this vaccine protect against?</a:t>
            </a:r>
            <a:endParaRPr lang="en-US" dirty="0"/>
          </a:p>
          <a:p>
            <a:r>
              <a:rPr lang="en-US" dirty="0">
                <a:hlinkClick r:id="" action="ppaction://hlinkfile"/>
              </a:rPr>
              <a:t>How well does this vaccine work?</a:t>
            </a:r>
            <a:r>
              <a:rPr lang="en-US" dirty="0"/>
              <a:t> </a:t>
            </a:r>
          </a:p>
          <a:p>
            <a:r>
              <a:rPr lang="en-US" dirty="0">
                <a:hlinkClick r:id="" action="ppaction://hlinkfile"/>
              </a:rPr>
              <a:t>How long does protection last? How often should my dog be vaccinated?</a:t>
            </a:r>
            <a:endParaRPr lang="en-US" dirty="0"/>
          </a:p>
          <a:p>
            <a:r>
              <a:rPr lang="en-US" dirty="0">
                <a:hlinkClick r:id="" action="ppaction://hlinkfile"/>
              </a:rPr>
              <a:t>How safe is this vaccine? Are there any side effects?</a:t>
            </a:r>
            <a:endParaRPr lang="en-US" dirty="0"/>
          </a:p>
          <a:p>
            <a:r>
              <a:rPr lang="en-US" dirty="0">
                <a:hlinkClick r:id="" action="ppaction://hlinkfile"/>
              </a:rPr>
              <a:t>What should I do if my vaccinated dog is bitten by a rattlesnake?</a:t>
            </a:r>
            <a:endParaRPr lang="en-US" dirty="0"/>
          </a:p>
          <a:p>
            <a:r>
              <a:rPr lang="en-US" dirty="0">
                <a:hlinkClick r:id="" action="ppaction://hlinkfile"/>
              </a:rPr>
              <a:t>Can dogs who have already been bitten by a rattlesnake be vaccinated?</a:t>
            </a:r>
            <a:endParaRPr lang="en-US" dirty="0"/>
          </a:p>
          <a:p>
            <a:r>
              <a:rPr lang="en-US" dirty="0">
                <a:hlinkClick r:id="" action="ppaction://hlinkfile"/>
              </a:rPr>
              <a:t>How old should a puppy be before being vaccinated? Can elderly dogs be vaccinated?</a:t>
            </a:r>
            <a:endParaRPr lang="en-US" dirty="0"/>
          </a:p>
          <a:p>
            <a:r>
              <a:rPr lang="en-US" dirty="0">
                <a:hlinkClick r:id="" action="ppaction://hlinkfile"/>
              </a:rPr>
              <a:t>Can I use this vaccine for my cat?</a:t>
            </a:r>
            <a:endParaRPr lang="en-US" dirty="0"/>
          </a:p>
          <a:p>
            <a:r>
              <a:rPr lang="en-US" dirty="0">
                <a:hlinkClick r:id="" action="ppaction://hlinkfile"/>
              </a:rPr>
              <a:t>Can I use this vaccine for my horse?</a:t>
            </a:r>
            <a:endParaRPr lang="en-US" dirty="0"/>
          </a:p>
          <a:p>
            <a:r>
              <a:rPr lang="en-US" dirty="0">
                <a:hlinkClick r:id="" action="ppaction://hlinkfile"/>
              </a:rPr>
              <a:t>Where can I get the vaccine?</a:t>
            </a:r>
            <a:r>
              <a:rPr lang="en-US" dirty="0"/>
              <a:t> </a:t>
            </a:r>
          </a:p>
          <a:p>
            <a:r>
              <a:rPr lang="en-US" dirty="0">
                <a:hlinkClick r:id="" action="ppaction://hlinkfile"/>
              </a:rPr>
              <a:t>How much does the vaccine cost?</a:t>
            </a:r>
            <a:endParaRPr lang="en-US" dirty="0"/>
          </a:p>
          <a:p>
            <a:r>
              <a:rPr lang="en-US" dirty="0"/>
              <a:t> </a:t>
            </a:r>
          </a:p>
          <a:p>
            <a:r>
              <a:rPr lang="en-US" b="1" dirty="0"/>
              <a:t>Should my dog be vaccinated?</a:t>
            </a:r>
          </a:p>
          <a:p>
            <a:r>
              <a:rPr lang="en-US" dirty="0"/>
              <a:t>If your dog lives, works or plays where rattlesnakes live, you should consider vaccination with a rattlesnake vaccine. Approximately 300,000 dogs and cats are bitten by venomous snakes each year in the United States. Rattlesnake venom can cause serious injury and even death.</a:t>
            </a:r>
          </a:p>
          <a:p>
            <a:r>
              <a:rPr lang="en-US" b="1" dirty="0"/>
              <a:t>What types of snakes does this vaccine protect against?</a:t>
            </a:r>
          </a:p>
          <a:p>
            <a:r>
              <a:rPr lang="en-US" dirty="0"/>
              <a:t>This rattlesnake vaccine was developed to protect against Western Diamondback Rattlesnake venom. It is most effective against this snake's venom.</a:t>
            </a:r>
          </a:p>
          <a:p>
            <a:r>
              <a:rPr lang="en-US" dirty="0"/>
              <a:t>Venom from many other snakes found throughout the United States is similar to the venom of the Western Diamondback Rattlesnake. Because of these similarities, this vaccine also provides protection against the venoms of the Western Rattlesnake (including the Prairie, Great Basin, Northern and Southern Pacific Rattlesnakes), Sidewinder, Timber Rattlesnake, </a:t>
            </a:r>
            <a:r>
              <a:rPr lang="en-US" dirty="0" err="1"/>
              <a:t>Massasauga</a:t>
            </a:r>
            <a:r>
              <a:rPr lang="en-US" dirty="0"/>
              <a:t> and the Copperhead. This vaccine provides partial protection against the Eastern Diamondback Rattlesnake.</a:t>
            </a:r>
          </a:p>
          <a:p>
            <a:r>
              <a:rPr lang="en-US" dirty="0"/>
              <a:t>This vaccine does not provide protection against the Water Moccasin (Cottonmouth), Mojave Rattlesnake or Coral Snakes. Red Rock Biologics is developing a variety of vaccines to provide the best protection against poisonous snakes for dogs in each part of the country. </a:t>
            </a:r>
          </a:p>
          <a:p>
            <a:r>
              <a:rPr lang="en-US" b="1" dirty="0"/>
              <a:t>How well does this vaccine work? </a:t>
            </a:r>
          </a:p>
          <a:p>
            <a:r>
              <a:rPr lang="en-US" dirty="0"/>
              <a:t>This vaccine works extremely well at getting dogs to generate protective antibody against rattlesnake venom. These protective antibodies start neutralizing venom immediately. This means that vaccinated dogs experience less pain and have a reduced risk of permanent injury from rattlesnake bite. Veterinarians typically report that such dogs experience less swelling, less tissue damage and a faster recovery from snakebite than unvaccinated dogs. </a:t>
            </a:r>
          </a:p>
          <a:p>
            <a:r>
              <a:rPr lang="en-US" dirty="0"/>
              <a:t>Factors which may influence antibody effectiveness against venomous snakebite include: the type of snake, location of bite and amount of venom injected; how well the dog has responded to the vaccine and the length of time since the last dose of vaccine was given to the dog. </a:t>
            </a:r>
          </a:p>
          <a:p>
            <a:r>
              <a:rPr lang="en-US" b="1" dirty="0"/>
              <a:t>How long does protection last? How often should my dog be vaccinated?</a:t>
            </a:r>
          </a:p>
          <a:p>
            <a:r>
              <a:rPr lang="en-US" dirty="0"/>
              <a:t>The maximum protection generated by vaccination typically becomes available about four to six weeks after the most recent vaccine booster dose. That protection then declines slowly over time. Vaccinated dogs typically receive good protection for about six months after </a:t>
            </a:r>
            <a:r>
              <a:rPr lang="en-US" dirty="0" err="1"/>
              <a:t>boostering</a:t>
            </a:r>
            <a:r>
              <a:rPr lang="en-US" dirty="0"/>
              <a:t>. Depending on the dog, some protection may continue out to a year, or longer. </a:t>
            </a:r>
          </a:p>
          <a:p>
            <a:r>
              <a:rPr lang="en-US" dirty="0"/>
              <a:t>The first time your dog is vaccinated, we recommend an initial vaccine injection followed by a booster dose about one month later. The recommended subsequent </a:t>
            </a:r>
            <a:r>
              <a:rPr lang="en-US" dirty="0" err="1"/>
              <a:t>boostering</a:t>
            </a:r>
            <a:r>
              <a:rPr lang="en-US" dirty="0"/>
              <a:t> schedule of one, two or three vaccine doses per year depends upon your dog's anticipated exposure to rattlesnakes and the size of your dog. </a:t>
            </a:r>
          </a:p>
          <a:p>
            <a:r>
              <a:rPr lang="en-US" dirty="0"/>
              <a:t>Most dogs that are exposed to rattlesnakes for less than six months per year will only require a single booster dose for that year. The best time to give that dose is approximately one month before the start of the rattlesnake "season." This category includes dogs who live in roughly the northern half of the United States, or dogs who briefly visit locations where rattlesnakes may be active -- such as during a camping or hunting trip. </a:t>
            </a:r>
          </a:p>
          <a:p>
            <a:r>
              <a:rPr lang="en-US" dirty="0"/>
              <a:t>If your dog will be in an area where rattlesnakes are active for more than six months per year (roughly the southern half of the United States) we recommend two annual booster doses given four to six months apart. Again, the first booster dose should be given one month before the rattlesnake season begins. The second dose is given approximately half-way through the season. </a:t>
            </a:r>
          </a:p>
          <a:p>
            <a:r>
              <a:rPr lang="en-US" dirty="0"/>
              <a:t>If your dog is at particular risk of being bitten by a rattlesnake (for example, a search and rescue dog, some hunting dogs or dogs living in a high density rattlesnake area), you should consider using three booster doses per year at four month intervals. </a:t>
            </a:r>
          </a:p>
          <a:p>
            <a:r>
              <a:rPr lang="en-US" dirty="0"/>
              <a:t>Since resistance to venom depends upon the amount of venom neutralizing antibody available, small dogs (under 25 pounds) are at increased risk of envenomation injury. Because of this, a third dose in the initial sequence, and in subsequent years more frequent boosters (e.g. every four to six months), may be advisable in small dogs to maximize their antibody production for more protection. </a:t>
            </a:r>
          </a:p>
          <a:p>
            <a:r>
              <a:rPr lang="en-US" dirty="0"/>
              <a:t>Large dogs (over 100 pounds) do not develop as high an antibody level as intermediate-sized dogs in response to the two dose initial sequence. For this reason, large dogs may also benefit from a third dose in the initial sequence, although they do not necessarily require additional annual booster doses to maintain that antibody level. </a:t>
            </a:r>
          </a:p>
          <a:p>
            <a:r>
              <a:rPr lang="en-US" b="1" dirty="0"/>
              <a:t>How safe is this vaccine? Are there any side effects?</a:t>
            </a:r>
          </a:p>
          <a:p>
            <a:r>
              <a:rPr lang="en-US" dirty="0"/>
              <a:t>Safety data for this vaccine is similar to the available safety data of other pet vaccines currently in use. The vaccine is licensed by the United States Department of Agriculture and is recommended by thousands of veterinarians nationwide. The vaccine is safe for use in pregnant and lactating dogs, puppies as young as four months and healthy older dogs. </a:t>
            </a:r>
          </a:p>
          <a:p>
            <a:r>
              <a:rPr lang="en-US" dirty="0"/>
              <a:t>Side effects reported by veterinarians have been few and mild. Less than one percent of vaccinations result in a mild swelling at the injection site. The swelling does not bother the dog (there is no itching or pain) and the swelling resolves without treatment in about three weeks. Occasionally, a veterinarian may drain fluid from the swelling or prescribe antibiotics to speed up healing. Rarely (less than one-tenth of one percent of vaccinations), dogs have experienced mild cases of vomiting, diarrhea or lethargy for one to two days after vaccination. Cases of life-threatening anaphylaxis (an acute, "allergic" reaction to the vaccine) are extremely rare with this vaccine. These are estimated to occur at between one and three cases per million doses of vaccine administered.</a:t>
            </a:r>
          </a:p>
          <a:p>
            <a:r>
              <a:rPr lang="en-US" dirty="0"/>
              <a:t>A decision to vaccinate your dog should balance the risk and consequence of a venomous snakebite with the risk and consequence of vaccination. We recommend that you talk with your veterinarian about these risks.</a:t>
            </a:r>
          </a:p>
          <a:p>
            <a:r>
              <a:rPr lang="en-US" b="1" dirty="0"/>
              <a:t>What should I do if my vaccinated dog is bitten by a rattlesnake?</a:t>
            </a:r>
          </a:p>
          <a:p>
            <a:r>
              <a:rPr lang="en-US" dirty="0"/>
              <a:t>Snakebite is always an emergency. Even a vaccinated dog should be taken to a veterinarian for evaluation and care as soon as possible following snakebite. Veterinarians can determine if your dog's immunity at the time of the bite is sufficient for the venom dose received or if additional treatment is required. Even bites by non-venomous snakes can lead to serious infections and antibiotic treatment may be needed. A veterinarian is the best person to consult regarding medical decisions for your dog. </a:t>
            </a:r>
          </a:p>
          <a:p>
            <a:r>
              <a:rPr lang="en-US" b="1" dirty="0"/>
              <a:t>Can dogs who have already been bitten by a rattlesnake be vaccinated?</a:t>
            </a:r>
          </a:p>
          <a:p>
            <a:r>
              <a:rPr lang="en-US" dirty="0"/>
              <a:t>Yes. We recommend waiting six weeks after your dog has been bitten by a rattlesnake before vaccination with this product. This wait will allow your dog to fully recover from the snakebite and will reduce the possibility of unfavorable interactions between the vaccine and any residual venom. </a:t>
            </a:r>
          </a:p>
          <a:p>
            <a:r>
              <a:rPr lang="en-US" b="1" dirty="0"/>
              <a:t>How old should a puppy be before being vaccinated? Can elderly dogs be vaccinated?</a:t>
            </a:r>
          </a:p>
          <a:p>
            <a:r>
              <a:rPr lang="en-US" dirty="0"/>
              <a:t>There have been no reports of any age-related adverse effects due to this vaccine in healthy dogs vaccinated as young as four months or in elderly dogs. Because we do not have any information on the vaccination of puppies that are younger than four months we do not recommend vaccination of puppies in this age group. Regardless of age, the vaccine should only be administered to healthy dogs.</a:t>
            </a:r>
          </a:p>
          <a:p>
            <a:r>
              <a:rPr lang="en-US" b="1" dirty="0"/>
              <a:t>Can I use this vaccine for my cat?</a:t>
            </a:r>
          </a:p>
          <a:p>
            <a:r>
              <a:rPr lang="en-US" dirty="0"/>
              <a:t>Our research suggests that the rattlesnake vaccine may actually work better in cats than in dogs. However, since the vaccine is not specifically licensed for use in cats, a veterinarian must determine if it can be administered to your cat. If you think your cat is likely to encounter rattlesnakes, discuss the potential risks and benefits of the vaccine with your veterinarian.</a:t>
            </a:r>
          </a:p>
          <a:p>
            <a:r>
              <a:rPr lang="en-US" b="1" dirty="0"/>
              <a:t>Can I use this vaccine for my horse?</a:t>
            </a:r>
          </a:p>
          <a:p>
            <a:r>
              <a:rPr lang="en-US" dirty="0"/>
              <a:t>This vaccine was not formulated for horses and we do not have any data supporting the use of this vaccine in horses. We are currently developing a modified version of the rattlesnake vaccine for horses.</a:t>
            </a:r>
          </a:p>
          <a:p>
            <a:r>
              <a:rPr lang="en-US" b="1" dirty="0"/>
              <a:t>Where can I get the vaccine? </a:t>
            </a:r>
          </a:p>
          <a:p>
            <a:r>
              <a:rPr lang="en-US" dirty="0"/>
              <a:t>The vaccine is only available through veterinarians. Your regular veterinarian knows your dog's health history, and is the best person to call to obtain the vaccine for your dog.</a:t>
            </a:r>
          </a:p>
          <a:p>
            <a:r>
              <a:rPr lang="en-US" b="1" dirty="0"/>
              <a:t>How much does the vaccine cost?</a:t>
            </a:r>
          </a:p>
          <a:p>
            <a:r>
              <a:rPr lang="en-US" dirty="0"/>
              <a:t>Veterinarians set their own price for administering the vaccine.</a:t>
            </a:r>
          </a:p>
          <a:p>
            <a:r>
              <a:rPr lang="en-US" dirty="0"/>
              <a:t> </a:t>
            </a:r>
          </a:p>
          <a:p>
            <a:r>
              <a:rPr lang="en-US" dirty="0"/>
              <a:t> </a:t>
            </a:r>
          </a:p>
          <a:p>
            <a:r>
              <a:rPr lang="en-US" dirty="0"/>
              <a:t> </a:t>
            </a:r>
          </a:p>
          <a:p>
            <a:r>
              <a:rPr lang="en-US" dirty="0"/>
              <a:t> </a:t>
            </a:r>
          </a:p>
          <a:p>
            <a:r>
              <a:rPr lang="en-US" dirty="0">
                <a:hlinkClick r:id="" action="ppaction://hlinkfile"/>
              </a:rPr>
              <a:t>back to top</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68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Canine Rattlesnake Vaccine  11/09 guidelines</a:t>
            </a:r>
            <a:r>
              <a:rPr lang="en-US" b="1" baseline="0" dirty="0"/>
              <a:t> -</a:t>
            </a:r>
            <a:br>
              <a:rPr lang="en-US" dirty="0"/>
            </a:br>
            <a:r>
              <a:rPr lang="en-US" dirty="0"/>
              <a:t>The canine rattlesnake vaccine comprises venom components from </a:t>
            </a:r>
            <a:r>
              <a:rPr lang="en-US" dirty="0" err="1"/>
              <a:t>Crotalus</a:t>
            </a:r>
            <a:r>
              <a:rPr lang="en-US" dirty="0"/>
              <a:t> </a:t>
            </a:r>
            <a:r>
              <a:rPr lang="en-US" dirty="0" err="1"/>
              <a:t>atrox</a:t>
            </a:r>
            <a:r>
              <a:rPr lang="en-US" dirty="0"/>
              <a:t> (western diamondback). Although a rattlesnake vaccine may be potentially useful for dogs that frequently encounter rattlesnakes, currently we are unable to recommend this vaccine because of insufficient information regarding the efficacy of the vaccine in dogs. Dogs develop neutralizing antibody titers to C. </a:t>
            </a:r>
            <a:r>
              <a:rPr lang="en-US" dirty="0" err="1"/>
              <a:t>atrox</a:t>
            </a:r>
            <a:r>
              <a:rPr lang="en-US" dirty="0"/>
              <a:t> venom, and may also develop antibody titers to components of other rattlesnake venoms, but research in this area is ongoing. Owners of vaccinated dogs must still seek veterinary care immediately in the event of a bite, because 1) the type of snake is often unknown; 2) antibody titers may be overwhelmed in the face of severe envenomation, and 3) an individual dog may lack sufficient protection depending on its response to the vaccine and the time elapsed since vaccination. According to the manufacturer, to date, rare vaccinated dogs have died following a bite when there were substantial delays (12-24 hours) in seeking treatment. Recommendations for booster vaccination are still under development, but it appears that adequate titers do not persist beyond one year after vaccination. Adverse reactions appear to be low and consistent with those resulting from vaccination with other products available on the market. The product license is currently conditional as efficacy and potency have not been fully demonstrated. Based on existing evidence, the UC Davis VMTH does not currently recommend routine vaccination of dogs for rattlesnake envenomation, and the vaccine is not stocked by our pharmacy.</a:t>
            </a:r>
          </a:p>
          <a:p>
            <a:endParaRPr lang="en-US" dirty="0"/>
          </a:p>
          <a:p>
            <a:r>
              <a:rPr lang="en-US" dirty="0"/>
              <a:t>AAHA 2011:  Does not state recommend NOR not</a:t>
            </a:r>
            <a:r>
              <a:rPr lang="en-US" baseline="0" dirty="0"/>
              <a:t> recommended. </a:t>
            </a:r>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69</a:t>
            </a:fld>
            <a:endParaRPr lang="en-US"/>
          </a:p>
        </p:txBody>
      </p:sp>
    </p:spTree>
    <p:extLst>
      <p:ext uri="{BB962C8B-B14F-4D97-AF65-F5344CB8AC3E}">
        <p14:creationId xmlns:p14="http://schemas.microsoft.com/office/powerpoint/2010/main" val="2522834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76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911A8E-5FD7-43C6-8BE2-7E47347E48A3}" type="slidenum">
              <a:rPr lang="en-US" smtClean="0"/>
              <a:pPr/>
              <a:t>77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r>
              <a:rPr lang="en-US" dirty="0"/>
              <a:t>Hemorrhagic shock</a:t>
            </a:r>
          </a:p>
          <a:p>
            <a:pPr lvl="1"/>
            <a:r>
              <a:rPr lang="en-US" dirty="0"/>
              <a:t>amputation, penetrating torso or abdominal trauma, or evidence of severe bleeding)</a:t>
            </a:r>
          </a:p>
          <a:p>
            <a:pPr lvl="1"/>
            <a:endParaRPr lang="en-US" dirty="0"/>
          </a:p>
          <a:p>
            <a:pPr lvl="1"/>
            <a:endParaRPr lang="en-US" dirty="0"/>
          </a:p>
          <a:p>
            <a:pPr lvl="1"/>
            <a:endParaRPr lang="en-US" dirty="0"/>
          </a:p>
          <a:p>
            <a:pPr lvl="1"/>
            <a:r>
              <a:rPr lang="en-US" dirty="0"/>
              <a:t>May 2023 K9TCCC update changed to 0.5 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1249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861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C1D85-C977-56C0-85A9-5D8C31C87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92B94-A49D-47B7-C023-25B4EFFA7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F1CC3-09D3-E9C1-E608-AE57C232477A}"/>
              </a:ext>
            </a:extLst>
          </p:cNvPr>
          <p:cNvSpPr>
            <a:spLocks noGrp="1"/>
          </p:cNvSpPr>
          <p:nvPr>
            <p:ph type="body" idx="1"/>
          </p:nvPr>
        </p:nvSpPr>
        <p:spPr/>
        <p:txBody>
          <a:bodyPr/>
          <a:lstStyle/>
          <a:p>
            <a:r>
              <a:rPr lang="en-US" dirty="0"/>
              <a:t>Head injury and/or non-penetrating eye injury does not preclude the use of ketamine in K9s at the K9TCCC recommended doses. Use caution with IV/IO ketamine, or midazolam in a head injury as this makes it difficult to perform a neurological exam or determine if the casualty is decompensating. •</a:t>
            </a:r>
          </a:p>
        </p:txBody>
      </p:sp>
      <p:sp>
        <p:nvSpPr>
          <p:cNvPr id="4" name="Slide Number Placeholder 3">
            <a:extLst>
              <a:ext uri="{FF2B5EF4-FFF2-40B4-BE49-F238E27FC236}">
                <a16:creationId xmlns:a16="http://schemas.microsoft.com/office/drawing/2014/main" id="{BE9BE1EB-F818-751E-5D74-E02239C84C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0038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vetmeds.org</a:t>
            </a:r>
            <a:r>
              <a:rPr lang="en-US" dirty="0"/>
              <a:t>/pet-poison-control-list/morphine/#!form/</a:t>
            </a:r>
            <a:r>
              <a:rPr lang="en-US" dirty="0" err="1"/>
              <a:t>PPCDonations</a:t>
            </a:r>
            <a:endParaRPr lang="en-US" dirty="0"/>
          </a:p>
          <a:p>
            <a:endParaRPr lang="en-US" dirty="0"/>
          </a:p>
          <a:p>
            <a:r>
              <a:rPr lang="en-US" dirty="0"/>
              <a:t>Head injury and/or non-penetrating eye injury does not preclude the use of ketamine in K9s at the K9TCCC recommended doses. Use caution with IV/IO ketamine, or midazolam in a head injury as this makes it difficult to perform a neurological exam or determine if the casualty is decompensating. </a:t>
            </a:r>
            <a:br>
              <a:rPr lang="en-US" dirty="0"/>
            </a:br>
            <a:endParaRPr lang="en-US" dirty="0"/>
          </a:p>
          <a:p>
            <a:pPr marL="0" indent="0">
              <a:buNone/>
            </a:pPr>
            <a:r>
              <a:rPr lang="en-US" dirty="0"/>
              <a:t>DO NOT administer Oral Transmucosal Fentanyl Citrate (OFTC) to a K9 orally or per rectum.</a:t>
            </a:r>
            <a:br>
              <a:rPr lang="en-US" dirty="0"/>
            </a:br>
            <a:br>
              <a:rPr lang="en-US" dirty="0"/>
            </a:br>
            <a:r>
              <a:rPr lang="en-US" dirty="0"/>
              <a:t>The sole use of routine benzodiazepines such as midazolam is NOT recommended for analgesia</a:t>
            </a:r>
          </a:p>
          <a:p>
            <a:pPr marL="0" indent="0">
              <a:buNone/>
            </a:pPr>
            <a:r>
              <a:rPr lang="en-US" dirty="0"/>
              <a:t>If a K9 appears to be partially dissociated, it is more efficacious to administer more ketamine than to administer more benzodiazepine.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1814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Opioids (if the K9 is not fractious, an opioid may be all that is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772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961B1-0529-1060-9082-8DBD87B5C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E4329-1FD5-1F99-E5CD-65E2717E1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F51AA-6E7A-2A46-25ED-F7A883E3B5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D867DC-3D43-E645-D72D-ED7C8A31D8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7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Onions and Garlic</a:t>
            </a:r>
          </a:p>
          <a:p>
            <a:r>
              <a:rPr lang="en-US" dirty="0"/>
              <a:t>All close members of the onion family (shallots, onions, garlic, scallions, etc.) contain compounds that can damage dogs’ red blood cells if ingested in sufficient quantities. A rule of thumb is “the stronger it is, the more toxic it is.” Garlic tends to be more toxic than onions, on an ounce-for-ounce basis. While it’s uncommon for dogs to eat enough raw onions and garlic to cause serious problems, exposure to concentrated forms of onion or garlic, such as dehydrated onions, onion soup mix or garlic powder, may put dogs at risk of toxicosis. The damage to the red blood cells caused by onions and garlic generally doesn’t become apparent until three to five days after a dog eats these vegetables. Affected dogs may seem weak or reluctant to move, or they may appear to tire easily after mild exercise. Their urine may be orange-tinged to dark red in color. These dogs should be examined by a veterinarian immediately. In severe cases, blood transfusions may be needed.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854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0E561-1AF4-E795-9147-752E65FC5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EEE58-0154-E74D-DA3E-5DB276C14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64F3B-EDD6-46CB-463C-B9DC80677E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2EAAD0-10A5-A8FE-8353-BE02C10E59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223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C4AB-DF79-2C07-B29A-5E2856B43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1F2CA-7C7C-2A2D-B3E7-ABDF46F84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376C0-3FE6-2BA0-E365-6D14D5A908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3AE303-4061-451A-CF7A-BDA53763C4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631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646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5562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www.zoetisus.com</a:t>
            </a:r>
            <a:r>
              <a:rPr lang="en-US" dirty="0"/>
              <a:t>/content/_assets/docs/</a:t>
            </a:r>
            <a:r>
              <a:rPr lang="en-US" dirty="0" err="1"/>
              <a:t>vmips</a:t>
            </a:r>
            <a:r>
              <a:rPr lang="en-US" dirty="0"/>
              <a:t>/package-inserts/</a:t>
            </a:r>
            <a:r>
              <a:rPr lang="en-US" dirty="0" err="1"/>
              <a:t>cerenia_tablets.pdf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5913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https://www.dvm360.com/view/antiemetic-therapy-dogs-and-cats-new-versus-old-proceedings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59376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published chart (</a:t>
            </a:r>
            <a:r>
              <a:rPr lang="en-US" dirty="0" err="1"/>
              <a:t>Henriksson</a:t>
            </a:r>
            <a:r>
              <a:rPr lang="en-US" dirty="0"/>
              <a:t> A, et al. 2022) for estimating canine body surface area, similar to human Rule of Nines</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3888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4EAF7-3616-31CF-AA18-A7AD2112A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B20B5-3557-7987-D8FF-3B007160B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47610-A342-8C41-D056-4E0FCC1F1A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published chart (</a:t>
            </a:r>
            <a:r>
              <a:rPr lang="en-US" dirty="0" err="1"/>
              <a:t>Henriksson</a:t>
            </a:r>
            <a:r>
              <a:rPr lang="en-US" dirty="0"/>
              <a:t> A, et al. 2022) for estimating canine body surface area, similar to human Rule of Nines</a:t>
            </a: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FF662014-E8E7-91E8-6D02-F2BA517DB9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0469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both cover the burned areas and prevent hypothermia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6C59F-E440-4232-BA8E-4483EB4DF5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8535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4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492">
              <a:defRPr/>
            </a:pPr>
            <a:r>
              <a:rPr lang="en-US" b="1"/>
              <a:t>(within 12 hrs or less)</a:t>
            </a:r>
          </a:p>
          <a:p>
            <a:pPr defTabSz="1021492">
              <a:defRPr/>
            </a:pPr>
            <a:endParaRPr lang="en-US" b="1"/>
          </a:p>
          <a:p>
            <a:pPr defTabSz="1021492">
              <a:defRPr/>
            </a:pPr>
            <a:r>
              <a:rPr lang="en-US" b="1"/>
              <a:t>Why isn't chocolate toxic to humans?</a:t>
            </a:r>
            <a:br>
              <a:rPr lang="en-US"/>
            </a:br>
            <a:r>
              <a:rPr lang="en-US"/>
              <a:t>Humans can break down and excrete </a:t>
            </a:r>
            <a:r>
              <a:rPr lang="en-US" err="1"/>
              <a:t>Theobromine</a:t>
            </a:r>
            <a:r>
              <a:rPr lang="en-US"/>
              <a:t> much more efficiently than dogs. The half life of </a:t>
            </a:r>
            <a:r>
              <a:rPr lang="en-US" err="1"/>
              <a:t>Theobromine</a:t>
            </a:r>
            <a:r>
              <a:rPr lang="en-US"/>
              <a:t> in the dog is long; approximately 17.5 hours.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374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4CDE1-2EEB-5428-80E0-93A8EF070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484D0-62CE-356B-7DC8-46F36BCC0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9216B-101E-EA59-1945-42BE183F6A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106E5B-8F87-E244-9D48-180DF5DBDB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756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715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7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5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California, snail bait constitutes the most common poisoning agent in dogs. Malicious poisoning is not the issue; most cases are inadvertent as many gardens have both dogs and snail problems.  Snail bait is commonly formulated in pellets, which can resemble dog food, and is flavored with molasses or bran to attract snails, which unfortunately is attractive to dogs as well.  Snail baits are also available as liquids and powders that can get onto paws and be licked off in normal grooming. Very little snail bait is required to cause poisoning, less than a teaspoon per 10 lbs of body weight.</a:t>
            </a:r>
          </a:p>
          <a:p>
            <a:r>
              <a:rPr lang="en-US"/>
              <a:t>Many products also contain insecticides that make them even more toxic.</a:t>
            </a:r>
          </a:p>
          <a:p>
            <a:endParaRPr lang="en-US"/>
          </a:p>
          <a:p>
            <a:r>
              <a:rPr lang="en-US" err="1"/>
              <a:t>Metaldehyde</a:t>
            </a:r>
            <a:r>
              <a:rPr lang="en-US"/>
              <a:t> is a common component of </a:t>
            </a:r>
            <a:r>
              <a:rPr lang="en-US" err="1"/>
              <a:t>molluscacides</a:t>
            </a:r>
            <a:r>
              <a:rPr lang="en-US"/>
              <a:t> e.g. snail and slug baits. </a:t>
            </a:r>
            <a:r>
              <a:rPr lang="en-US" baseline="30000"/>
              <a:t>1-3</a:t>
            </a:r>
            <a:r>
              <a:rPr lang="en-US"/>
              <a:t> Commercial products are formulated in granular or liquid form and are applied around walkways and in garden areas. Some products may also contain a </a:t>
            </a:r>
            <a:r>
              <a:rPr lang="en-US" err="1"/>
              <a:t>carbamate</a:t>
            </a:r>
            <a:r>
              <a:rPr lang="en-US"/>
              <a:t> too. </a:t>
            </a:r>
            <a:r>
              <a:rPr lang="en-US" baseline="30000"/>
              <a:t>3</a:t>
            </a:r>
            <a:r>
              <a:rPr lang="en-US"/>
              <a:t> Dogs are exposed to </a:t>
            </a:r>
            <a:r>
              <a:rPr lang="en-US" err="1"/>
              <a:t>metaldehyde</a:t>
            </a:r>
            <a:r>
              <a:rPr lang="en-US"/>
              <a:t>-containing snail bait either by ingestion of bait that is scattered for snail control or by direct ingestion of bait from an inappropriately stored container. </a:t>
            </a:r>
            <a:r>
              <a:rPr lang="en-US" baseline="30000"/>
              <a:t>1</a:t>
            </a:r>
            <a:r>
              <a:rPr lang="en-US"/>
              <a:t> Ingestion of 2 ounces of a 3 % bait (1800 mg </a:t>
            </a:r>
            <a:r>
              <a:rPr lang="en-US" err="1"/>
              <a:t>metaldehyde</a:t>
            </a:r>
            <a:r>
              <a:rPr lang="en-US"/>
              <a:t>) by a 10 kg dog will induce clinical signs within an hour. </a:t>
            </a:r>
            <a:r>
              <a:rPr lang="en-US" baseline="30000"/>
              <a:t>3</a:t>
            </a:r>
            <a:r>
              <a:rPr lang="en-US"/>
              <a:t> The exact pathogenesis of </a:t>
            </a:r>
            <a:r>
              <a:rPr lang="en-US" err="1"/>
              <a:t>metaldehyde</a:t>
            </a:r>
            <a:r>
              <a:rPr lang="en-US"/>
              <a:t> toxicity is unknown. Gamma-</a:t>
            </a:r>
            <a:r>
              <a:rPr lang="en-US" err="1"/>
              <a:t>aminobutyric</a:t>
            </a:r>
            <a:r>
              <a:rPr lang="en-US"/>
              <a:t> acid and 5-hydroxytryptamine levels are decreased and monoamine oxidase levels are increased in the brain. </a:t>
            </a:r>
          </a:p>
          <a:p>
            <a:r>
              <a:rPr lang="en-US"/>
              <a:t>Clinical signs occur rapidly (sometimes within an hour) post-ingestion and include vomiting (due to stomach irritation), ataxia or stiffness, </a:t>
            </a:r>
            <a:r>
              <a:rPr lang="en-US" err="1"/>
              <a:t>hypersalivation</a:t>
            </a:r>
            <a:r>
              <a:rPr lang="en-US"/>
              <a:t>, tremors, hyperthermia, tachycardia, hyperesthesia, and tachypnea. Nystagmus can occur, especially in cats.</a:t>
            </a:r>
            <a:r>
              <a:rPr lang="en-US" baseline="30000"/>
              <a:t>3</a:t>
            </a:r>
            <a:r>
              <a:rPr lang="en-US"/>
              <a:t> </a:t>
            </a:r>
            <a:r>
              <a:rPr lang="en-US" err="1"/>
              <a:t>Opisthotonos</a:t>
            </a:r>
            <a:r>
              <a:rPr lang="en-US"/>
              <a:t>, recumbency, and continuous tonic convulsions, not elicited by light and noise, may occur progressing to loss of consciousness. Decreased respiratory effort results in cyanosis and death due to respiratory failure. Severe metabolic acidosis may occur due to acetaldehyde oxidation. Delayed hepatic failure and transient blindness have also been reported</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324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64.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6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7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8.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0.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2647627" y="4376953"/>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srgbClr val="CEB966">
                  <a:tint val="20000"/>
                </a:srgbClr>
              </a:solidFill>
            </a:endParaRPr>
          </a:p>
        </p:txBody>
      </p:sp>
      <p:pic>
        <p:nvPicPr>
          <p:cNvPr id="6" name="Picture 5" descr="Text&#10;&#10;Description automatically generated">
            <a:extLst>
              <a:ext uri="{FF2B5EF4-FFF2-40B4-BE49-F238E27FC236}">
                <a16:creationId xmlns:a16="http://schemas.microsoft.com/office/drawing/2014/main" id="{73F71E9C-6A10-4543-B1BC-2B50BD1F3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228032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le Only">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a:xfrm>
            <a:off x="284063" y="1"/>
            <a:ext cx="11742622" cy="1157467"/>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42336463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228114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59865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9533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195622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16288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751186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srgbClr val="CEB966">
                  <a:tint val="20000"/>
                </a:srgbClr>
              </a:solidFill>
            </a:endParaRPr>
          </a:p>
        </p:txBody>
      </p:sp>
      <p:sp>
        <p:nvSpPr>
          <p:cNvPr id="6" name="Content Placeholder 5">
            <a:extLst>
              <a:ext uri="{FF2B5EF4-FFF2-40B4-BE49-F238E27FC236}">
                <a16:creationId xmlns:a16="http://schemas.microsoft.com/office/drawing/2014/main" id="{DA60E742-10EF-F82A-208A-370C771845FA}"/>
              </a:ext>
            </a:extLst>
          </p:cNvPr>
          <p:cNvSpPr>
            <a:spLocks noGrp="1"/>
          </p:cNvSpPr>
          <p:nvPr>
            <p:ph sz="quarter" idx="12"/>
          </p:nvPr>
        </p:nvSpPr>
        <p:spPr>
          <a:xfrm>
            <a:off x="-963613" y="-1404938"/>
            <a:ext cx="46038"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00380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a:prstGeom prst="rect">
            <a:avLst/>
          </a:prstGeo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a:prstGeom prst="rect">
            <a:avLst/>
          </a:prstGeom>
        </p:spPr>
        <p:txBody>
          <a:bodyPr/>
          <a:lstStyle>
            <a:lvl1pPr algn="l">
              <a:defRPr>
                <a:solidFill>
                  <a:schemeClr val="tx2"/>
                </a:solidFill>
              </a:defRPr>
            </a:lvl1pPr>
          </a:lstStyle>
          <a:p>
            <a:r>
              <a:rPr lang="en-US" dirty="0"/>
              <a:t>Sample Footer Text</a:t>
            </a:r>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lvl1pPr>
              <a:defRPr>
                <a:solidFill>
                  <a:schemeClr val="tx2"/>
                </a:solidFill>
              </a:defRPr>
            </a:lvl1pPr>
          </a:lstStyle>
          <a:p>
            <a:fld id="{3A98EE3D-8CD1-4C3F-BD1C-C98C9596463C}"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1550BA0A-EE02-B894-6EFC-65CEA9E8E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916563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31287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73457" y="1709740"/>
            <a:ext cx="9159499" cy="2852737"/>
          </a:xfrm>
          <a:prstGeom prst="rect">
            <a:avLst/>
          </a:prstGeo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673457" y="4589465"/>
            <a:ext cx="915949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4122ACB8-58B0-44AD-8FBA-BA60BDFE5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56368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srgbClr val="CEB966">
                  <a:tint val="20000"/>
                </a:srgbClr>
              </a:solidFill>
            </a:endParaRPr>
          </a:p>
        </p:txBody>
      </p:sp>
    </p:spTree>
    <p:custDataLst>
      <p:tags r:id="rId1"/>
    </p:custDataLst>
    <p:extLst>
      <p:ext uri="{BB962C8B-B14F-4D97-AF65-F5344CB8AC3E}">
        <p14:creationId xmlns:p14="http://schemas.microsoft.com/office/powerpoint/2010/main" val="37164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73457" y="1709740"/>
            <a:ext cx="9159499"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673457" y="4589465"/>
            <a:ext cx="915949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2695946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003D4B77-3FE0-4FF7-98F5-B94483AF1044}" type="datetimeFigureOut">
              <a:rPr lang="en-US" smtClean="0">
                <a:solidFill>
                  <a:prstClr val="black"/>
                </a:solidFill>
              </a:rPr>
              <a:pPr/>
              <a:t>1/29/2024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a:xfrm>
            <a:off x="284063" y="1"/>
            <a:ext cx="11742622" cy="1690690"/>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20057948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a:xfrm>
            <a:off x="284063" y="1"/>
            <a:ext cx="11742622" cy="1363453"/>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3674397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334921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422689" y="1825625"/>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05925" y="1825625"/>
            <a:ext cx="4720760"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8"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467752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619128"/>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1539976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22853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311999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66779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3C3014D4-D797-492D-8B9C-F1F9A4970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544595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1370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DF29BC-03D9-4630-BAF9-20F882FB0957}"/>
              </a:ext>
            </a:extLst>
          </p:cNvPr>
          <p:cNvSpPr/>
          <p:nvPr userDrawn="1"/>
        </p:nvSpPr>
        <p:spPr>
          <a:xfrm>
            <a:off x="9780608" y="6238754"/>
            <a:ext cx="2731625" cy="671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71487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188020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CEB966">
                  <a:tint val="20000"/>
                </a:srgbClr>
              </a:solidFill>
              <a:effectLst/>
              <a:uLnTx/>
              <a:uFillTx/>
              <a:latin typeface="Segoi UI"/>
              <a:ea typeface="+mn-ea"/>
              <a:cs typeface="+mn-cs"/>
            </a:endParaRPr>
          </a:p>
        </p:txBody>
      </p:sp>
      <p:sp>
        <p:nvSpPr>
          <p:cNvPr id="6" name="Content Placeholder 5">
            <a:extLst>
              <a:ext uri="{FF2B5EF4-FFF2-40B4-BE49-F238E27FC236}">
                <a16:creationId xmlns:a16="http://schemas.microsoft.com/office/drawing/2014/main" id="{DA60E742-10EF-F82A-208A-370C771845FA}"/>
              </a:ext>
            </a:extLst>
          </p:cNvPr>
          <p:cNvSpPr>
            <a:spLocks noGrp="1"/>
          </p:cNvSpPr>
          <p:nvPr>
            <p:ph sz="quarter" idx="12"/>
          </p:nvPr>
        </p:nvSpPr>
        <p:spPr>
          <a:xfrm>
            <a:off x="-963613" y="-1404938"/>
            <a:ext cx="46038"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4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2580999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3">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a:prstGeom prst="rect">
            <a:avLst/>
          </a:prstGeo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pic>
        <p:nvPicPr>
          <p:cNvPr id="3" name="Picture 2" descr="Text&#10;&#10;Description automatically generated">
            <a:extLst>
              <a:ext uri="{FF2B5EF4-FFF2-40B4-BE49-F238E27FC236}">
                <a16:creationId xmlns:a16="http://schemas.microsoft.com/office/drawing/2014/main" id="{4DB085A0-F228-2567-2097-79BA28DA5A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84326154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a:prstGeom prst="rect">
            <a:avLst/>
          </a:prstGeo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a:prstGeom prst="rect">
            <a:avLst/>
          </a:prstGeo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a:prstGeom prst="rect">
            <a:avLst/>
          </a:prstGeom>
        </p:spPr>
        <p:txBody>
          <a:bodyPr/>
          <a:lstStyle/>
          <a:p>
            <a:endParaRPr lang="en-US" dirty="0"/>
          </a:p>
        </p:txBody>
      </p:sp>
      <p:pic>
        <p:nvPicPr>
          <p:cNvPr id="6" name="Picture 5" descr="Text&#10;&#10;Description automatically generated">
            <a:extLst>
              <a:ext uri="{FF2B5EF4-FFF2-40B4-BE49-F238E27FC236}">
                <a16:creationId xmlns:a16="http://schemas.microsoft.com/office/drawing/2014/main" id="{5996FA69-366D-2DFA-6EDF-CACC579CC9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541380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a:prstGeom prst="rect">
            <a:avLst/>
          </a:prstGeo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a:prstGeom prst="rect">
            <a:avLst/>
          </a:prstGeo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a:prstGeom prst="rect">
            <a:avLst/>
          </a:prstGeo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a:prstGeom prst="rect">
            <a:avLst/>
          </a:prstGeom>
        </p:spPr>
        <p:txBody>
          <a:bodyPr/>
          <a:lstStyle/>
          <a:p>
            <a:endParaRPr lang="en-US" dirty="0"/>
          </a:p>
        </p:txBody>
      </p:sp>
      <p:pic>
        <p:nvPicPr>
          <p:cNvPr id="2" name="Picture 1" descr="Text&#10;&#10;Description automatically generated">
            <a:extLst>
              <a:ext uri="{FF2B5EF4-FFF2-40B4-BE49-F238E27FC236}">
                <a16:creationId xmlns:a16="http://schemas.microsoft.com/office/drawing/2014/main" id="{5AA32E03-86C6-1866-5BAE-73649465D9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181885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a:prstGeom prst="rect">
            <a:avLst/>
          </a:prstGeo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1202721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hasCustomPrompt="1"/>
          </p:nvPr>
        </p:nvSpPr>
        <p:spPr>
          <a:xfrm>
            <a:off x="171450" y="317814"/>
            <a:ext cx="12020550" cy="1700784"/>
          </a:xfrm>
        </p:spPr>
        <p:txBody>
          <a:bodyPr/>
          <a:lstStyle>
            <a:lvl1pPr>
              <a:defRPr cap="none"/>
            </a:lvl1pPr>
          </a:lstStyle>
          <a:p>
            <a:r>
              <a:rPr lang="en-US" dirty="0"/>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0296144" y="6356350"/>
            <a:ext cx="932688" cy="365125"/>
          </a:xfrm>
          <a:prstGeom prst="rect">
            <a:avLst/>
          </a:prstGeom>
        </p:spPr>
        <p:txBody>
          <a:bodyPr/>
          <a:lstStyle/>
          <a:p>
            <a:fld id="{27CE633F-9882-4A5C-83A2-1109D0C73261}" type="slidenum">
              <a:rPr lang="en-US" smtClean="0"/>
              <a:t>‹#›</a:t>
            </a:fld>
            <a:endParaRPr lang="en-US" dirty="0"/>
          </a:p>
        </p:txBody>
      </p:sp>
    </p:spTree>
    <p:custDataLst>
      <p:tags r:id="rId1"/>
    </p:custDataLst>
    <p:extLst>
      <p:ext uri="{BB962C8B-B14F-4D97-AF65-F5344CB8AC3E}">
        <p14:creationId xmlns:p14="http://schemas.microsoft.com/office/powerpoint/2010/main" val="375251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104024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narrow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D106CD-90E3-A840-379D-A67318340349}"/>
              </a:ext>
            </a:extLst>
          </p:cNvPr>
          <p:cNvSpPr/>
          <p:nvPr userDrawn="1"/>
        </p:nvSpPr>
        <p:spPr>
          <a:xfrm>
            <a:off x="0" y="1485900"/>
            <a:ext cx="12192000" cy="110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80910-921F-4143-AB01-0F0AFC2908C4}"/>
              </a:ext>
            </a:extLst>
          </p:cNvPr>
          <p:cNvSpPr>
            <a:spLocks noGrp="1"/>
          </p:cNvSpPr>
          <p:nvPr>
            <p:ph type="title" hasCustomPrompt="1"/>
          </p:nvPr>
        </p:nvSpPr>
        <p:spPr>
          <a:xfrm>
            <a:off x="171450" y="394014"/>
            <a:ext cx="12020550" cy="615636"/>
          </a:xfrm>
        </p:spPr>
        <p:txBody>
          <a:bodyPr/>
          <a:lstStyle>
            <a:lvl1pPr>
              <a:defRPr cap="none"/>
            </a:lvl1pPr>
          </a:lstStyle>
          <a:p>
            <a:r>
              <a:rPr lang="en-US" dirty="0"/>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a:xfrm>
            <a:off x="960120" y="1485900"/>
            <a:ext cx="10268712" cy="5372099"/>
          </a:xfrm>
          <a:prstGeom prst="rect">
            <a:avLst/>
          </a:prstGeom>
        </p:spPr>
        <p:txBody>
          <a:bodyPr anchor="ctr"/>
          <a:lstStyle>
            <a:lvl3pPr>
              <a:defRPr/>
            </a:lvl3pPr>
            <a:lvl4pPr marL="320040" indent="0">
              <a:buNone/>
              <a:defRPr/>
            </a:lvl4pPr>
            <a:lvl5pPr marL="594360" indent="0">
              <a:buNone/>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511557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a:prstGeom prst="rect">
            <a:avLst/>
          </a:prstGeom>
        </p:spPr>
        <p:txBody>
          <a:bodyPr/>
          <a:lstStyle/>
          <a:p>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a:prstGeom prst="rect">
            <a:avLst/>
          </a:prstGeo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pic>
        <p:nvPicPr>
          <p:cNvPr id="2" name="Picture 1" descr="Text&#10;&#10;Description automatically generated">
            <a:extLst>
              <a:ext uri="{FF2B5EF4-FFF2-40B4-BE49-F238E27FC236}">
                <a16:creationId xmlns:a16="http://schemas.microsoft.com/office/drawing/2014/main" id="{78B3AC74-5059-696A-3D9E-15CDAF4BCD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58127"/>
            <a:ext cx="1871476" cy="499873"/>
          </a:xfrm>
          <a:prstGeom prst="rect">
            <a:avLst/>
          </a:prstGeom>
        </p:spPr>
      </p:pic>
    </p:spTree>
    <p:custDataLst>
      <p:tags r:id="rId1"/>
    </p:custDataLst>
    <p:extLst>
      <p:ext uri="{BB962C8B-B14F-4D97-AF65-F5344CB8AC3E}">
        <p14:creationId xmlns:p14="http://schemas.microsoft.com/office/powerpoint/2010/main" val="1932634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a:prstGeom prst="rect">
            <a:avLst/>
          </a:prstGeom>
        </p:spPr>
        <p:txBody>
          <a:bodyPr/>
          <a:lstStyle/>
          <a:p>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a:prstGeom prst="rect">
            <a:avLst/>
          </a:prstGeom>
        </p:spPr>
        <p:txBody>
          <a:bodyPr/>
          <a:lstStyle/>
          <a:p>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a:prstGeom prst="rect">
            <a:avLst/>
          </a:prstGeom>
        </p:spPr>
        <p:txBody>
          <a:bodyPr/>
          <a:lstStyle/>
          <a:p>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a:prstGeom prst="rect">
            <a:avLst/>
          </a:prstGeom>
        </p:spPr>
        <p:txBody>
          <a:bodyPr/>
          <a:lstStyle/>
          <a:p>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custDataLst>
      <p:tags r:id="rId1"/>
    </p:custDataLst>
    <p:extLst>
      <p:ext uri="{BB962C8B-B14F-4D97-AF65-F5344CB8AC3E}">
        <p14:creationId xmlns:p14="http://schemas.microsoft.com/office/powerpoint/2010/main" val="2121601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E9BDD-84F6-6E52-8733-F6E690FCFC6B}"/>
              </a:ext>
            </a:extLst>
          </p:cNvPr>
          <p:cNvSpPr/>
          <p:nvPr userDrawn="1"/>
        </p:nvSpPr>
        <p:spPr>
          <a:xfrm>
            <a:off x="0" y="1485900"/>
            <a:ext cx="12192000" cy="110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266700" y="317814"/>
            <a:ext cx="11571058" cy="89204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0" y="1505204"/>
            <a:ext cx="4818888" cy="514096"/>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2019300"/>
            <a:ext cx="4818888" cy="4667250"/>
          </a:xfrm>
          <a:prstGeom prst="rect">
            <a:avLst/>
          </a:prstGeo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3" y="1505204"/>
            <a:ext cx="4818888" cy="514096"/>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2019300"/>
            <a:ext cx="4818888" cy="4667250"/>
          </a:xfrm>
          <a:prstGeom prst="rect">
            <a:avLst/>
          </a:prstGeo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5585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pic>
        <p:nvPicPr>
          <p:cNvPr id="2" name="Picture 1" descr="Text&#10;&#10;Description automatically generated">
            <a:extLst>
              <a:ext uri="{FF2B5EF4-FFF2-40B4-BE49-F238E27FC236}">
                <a16:creationId xmlns:a16="http://schemas.microsoft.com/office/drawing/2014/main" id="{AD2A1A53-4190-3DAB-5AB2-0F3578DE0A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30012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266700" y="317814"/>
            <a:ext cx="11571058" cy="170078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pic>
        <p:nvPicPr>
          <p:cNvPr id="2" name="Picture 1" descr="Text&#10;&#10;Description automatically generated">
            <a:extLst>
              <a:ext uri="{FF2B5EF4-FFF2-40B4-BE49-F238E27FC236}">
                <a16:creationId xmlns:a16="http://schemas.microsoft.com/office/drawing/2014/main" id="{AD2A1A53-4190-3DAB-5AB2-0F3578DE0A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988943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dirty="0"/>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a:prstGeom prst="rect">
            <a:avLst/>
          </a:prstGeo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a:prstGeom prst="rect">
            <a:avLst/>
          </a:prstGeom>
        </p:spPr>
        <p:txBody>
          <a:bodyPr/>
          <a:lstStyle/>
          <a:p>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a:prstGeom prst="rect">
            <a:avLst/>
          </a:prstGeom>
        </p:spPr>
        <p:txBody>
          <a:bodyPr/>
          <a:lstStyle/>
          <a:p>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a:prstGeom prst="rect">
            <a:avLst/>
          </a:prstGeom>
        </p:spPr>
        <p:txBody>
          <a:bodyPr/>
          <a:lstStyle/>
          <a:p>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a:prstGeom prst="rect">
            <a:avLst/>
          </a:prstGeom>
        </p:spPr>
        <p:txBody>
          <a:bodyPr/>
          <a:lstStyle/>
          <a:p>
            <a:endParaRPr lang="en-US" dirty="0"/>
          </a:p>
        </p:txBody>
      </p:sp>
      <p:pic>
        <p:nvPicPr>
          <p:cNvPr id="3" name="Picture 2" descr="Text&#10;&#10;Description automatically generated">
            <a:extLst>
              <a:ext uri="{FF2B5EF4-FFF2-40B4-BE49-F238E27FC236}">
                <a16:creationId xmlns:a16="http://schemas.microsoft.com/office/drawing/2014/main" id="{2B7785B7-E88A-E6AA-DC0D-FF443C09E9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55636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dirty="0"/>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a:prstGeom prst="rect">
            <a:avLst/>
          </a:prstGeom>
        </p:spPr>
        <p:txBody>
          <a:bodyPr/>
          <a:lstStyle/>
          <a:p>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pic>
        <p:nvPicPr>
          <p:cNvPr id="6" name="Picture 5" descr="Text&#10;&#10;Description automatically generated">
            <a:extLst>
              <a:ext uri="{FF2B5EF4-FFF2-40B4-BE49-F238E27FC236}">
                <a16:creationId xmlns:a16="http://schemas.microsoft.com/office/drawing/2014/main" id="{C1CC9EFA-F7FF-2A23-CFC8-A7402DBCEE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092061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srgbClr val="CEB966">
                  <a:tint val="20000"/>
                </a:srgbClr>
              </a:solidFill>
            </a:endParaRPr>
          </a:p>
        </p:txBody>
      </p:sp>
    </p:spTree>
    <p:custDataLst>
      <p:tags r:id="rId1"/>
    </p:custDataLst>
    <p:extLst>
      <p:ext uri="{BB962C8B-B14F-4D97-AF65-F5344CB8AC3E}">
        <p14:creationId xmlns:p14="http://schemas.microsoft.com/office/powerpoint/2010/main" val="3279176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custDataLst>
      <p:tags r:id="rId1"/>
    </p:custDataLst>
    <p:extLst>
      <p:ext uri="{BB962C8B-B14F-4D97-AF65-F5344CB8AC3E}">
        <p14:creationId xmlns:p14="http://schemas.microsoft.com/office/powerpoint/2010/main" val="332566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862274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632272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591482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3399552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3735" y="2703734"/>
            <a:ext cx="6858003" cy="1450532"/>
          </a:xfrm>
          <a:ln>
            <a:noFill/>
          </a:ln>
        </p:spPr>
        <p:style>
          <a:lnRef idx="3">
            <a:schemeClr val="lt1"/>
          </a:lnRef>
          <a:fillRef idx="1">
            <a:schemeClr val="accent3"/>
          </a:fillRef>
          <a:effectRef idx="1">
            <a:schemeClr val="accent3"/>
          </a:effectRef>
          <a:fontRef idx="minor">
            <a:schemeClr val="lt1"/>
          </a:fontRef>
        </p:style>
        <p:txBody>
          <a:bodyPr/>
          <a:lstStyle>
            <a:lvl1pPr algn="ctr">
              <a:defRPr>
                <a:solidFill>
                  <a:schemeClr val="tx1"/>
                </a:solidFill>
                <a:latin typeface="+mj-lt"/>
              </a:defRPr>
            </a:lvl1pPr>
          </a:lstStyle>
          <a:p>
            <a:r>
              <a:rPr lang="en-US"/>
              <a:t>Click to edit Master title style</a:t>
            </a:r>
          </a:p>
        </p:txBody>
      </p:sp>
      <p:sp>
        <p:nvSpPr>
          <p:cNvPr id="3" name="Content Placeholder 2"/>
          <p:cNvSpPr>
            <a:spLocks noGrp="1"/>
          </p:cNvSpPr>
          <p:nvPr>
            <p:ph idx="1"/>
          </p:nvPr>
        </p:nvSpPr>
        <p:spPr>
          <a:xfrm>
            <a:off x="1588607" y="162362"/>
            <a:ext cx="10201057" cy="60433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91601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21437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619128"/>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2734526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030321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0144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52892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5836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281" y="1546268"/>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Picture Placeholder 6">
            <a:extLst>
              <a:ext uri="{FF2B5EF4-FFF2-40B4-BE49-F238E27FC236}">
                <a16:creationId xmlns:a16="http://schemas.microsoft.com/office/drawing/2014/main" id="{751698C5-DF24-4FE1-8C7A-51A6B5024D47}"/>
              </a:ext>
            </a:extLst>
          </p:cNvPr>
          <p:cNvSpPr>
            <a:spLocks noGrp="1"/>
          </p:cNvSpPr>
          <p:nvPr>
            <p:ph type="pic" sz="quarter" idx="12"/>
          </p:nvPr>
        </p:nvSpPr>
        <p:spPr>
          <a:xfrm>
            <a:off x="6476276" y="-64008"/>
            <a:ext cx="5715724" cy="7493847"/>
          </a:xfrm>
        </p:spPr>
        <p:txBody>
          <a:bodyPr/>
          <a:lstStyle/>
          <a:p>
            <a:r>
              <a:rPr lang="en-US"/>
              <a:t>Click icon to add picture</a:t>
            </a:r>
          </a:p>
        </p:txBody>
      </p:sp>
      <p:pic>
        <p:nvPicPr>
          <p:cNvPr id="9" name="Picture 8" descr="Text&#10;&#10;Description automatically generated">
            <a:extLst>
              <a:ext uri="{FF2B5EF4-FFF2-40B4-BE49-F238E27FC236}">
                <a16:creationId xmlns:a16="http://schemas.microsoft.com/office/drawing/2014/main" id="{83916BC5-1EA3-4CC3-8014-18C19F531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81" y="6337585"/>
            <a:ext cx="1871476" cy="499873"/>
          </a:xfrm>
          <a:prstGeom prst="rect">
            <a:avLst/>
          </a:prstGeom>
        </p:spPr>
      </p:pic>
    </p:spTree>
    <p:custDataLst>
      <p:tags r:id="rId1"/>
    </p:custDataLst>
    <p:extLst>
      <p:ext uri="{BB962C8B-B14F-4D97-AF65-F5344CB8AC3E}">
        <p14:creationId xmlns:p14="http://schemas.microsoft.com/office/powerpoint/2010/main" val="294630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74164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1794025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003D4B77-3FE0-4FF7-98F5-B94483AF1044}" type="datetimeFigureOut">
              <a:rPr lang="en-US" smtClean="0">
                <a:solidFill>
                  <a:prstClr val="black"/>
                </a:solidFill>
              </a:rPr>
              <a:pPr/>
              <a:t>1/29/2024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a:xfrm>
            <a:off x="284063" y="1"/>
            <a:ext cx="11742622" cy="1690690"/>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697634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prstGeom prst="rect">
            <a:avLst/>
          </a:prstGeom>
          <a:solidFill>
            <a:schemeClr val="accent6"/>
          </a:solidFill>
        </p:spPr>
        <p:txBody>
          <a:bodyPr/>
          <a:lstStyle/>
          <a:p>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45623" y="4735799"/>
            <a:ext cx="6470693" cy="605256"/>
          </a:xfrm>
          <a:prstGeom prst="rect">
            <a:avLst/>
          </a:prstGeom>
        </p:spPr>
        <p:txBody>
          <a:bodyPr/>
          <a:lstStyle/>
          <a:p>
            <a:endParaRPr lang="en-US" dirty="0">
              <a:solidFill>
                <a:schemeClr val="tx1"/>
              </a:solidFill>
            </a:endParaRPr>
          </a:p>
        </p:txBody>
      </p:sp>
      <p:sp>
        <p:nvSpPr>
          <p:cNvPr id="4" name="Rectangle 3">
            <a:extLst>
              <a:ext uri="{FF2B5EF4-FFF2-40B4-BE49-F238E27FC236}">
                <a16:creationId xmlns:a16="http://schemas.microsoft.com/office/drawing/2014/main" id="{8B9E8C4E-EE0E-9305-B04C-61060857DC0B}"/>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ext&#10;&#10;Description automatically generated">
            <a:extLst>
              <a:ext uri="{FF2B5EF4-FFF2-40B4-BE49-F238E27FC236}">
                <a16:creationId xmlns:a16="http://schemas.microsoft.com/office/drawing/2014/main" id="{481D9660-A657-A608-9596-2436DDCD17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6" name="Rectangle 5">
            <a:extLst>
              <a:ext uri="{FF2B5EF4-FFF2-40B4-BE49-F238E27FC236}">
                <a16:creationId xmlns:a16="http://schemas.microsoft.com/office/drawing/2014/main" id="{BDF7D867-0B71-62D9-A0B7-5F531B289F38}"/>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696478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7A15B3-CF61-4208-B154-0A0DED1B3189}"/>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a:lstStyle>
            <a:lvl1pPr>
              <a:defRPr>
                <a:solidFill>
                  <a:schemeClr val="bg1"/>
                </a:solidFill>
              </a:defRPr>
            </a:lvl1pPr>
          </a:lstStyle>
          <a:p>
            <a:r>
              <a:rPr lang="en-US" dirty="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prstGeom prst="rect">
            <a:avLst/>
          </a:prstGeom>
          <a:solidFill>
            <a:schemeClr val="accent6"/>
          </a:solidFill>
        </p:spPr>
        <p:txBody>
          <a:bodyPr/>
          <a:lstStyle/>
          <a:p>
            <a:endParaRPr lang="en-US" dirty="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prstGeom prst="rect">
            <a:avLst/>
          </a:prstGeom>
          <a:solidFill>
            <a:schemeClr val="accent6"/>
          </a:solidFill>
        </p:spPr>
        <p:txBody>
          <a:bodyPr/>
          <a:lstStyle/>
          <a:p>
            <a:endParaRPr lang="en-US" dirty="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prstGeom prst="rect">
            <a:avLst/>
          </a:prstGeom>
          <a:solidFill>
            <a:schemeClr val="accent6"/>
          </a:solidFill>
        </p:spPr>
        <p:txBody>
          <a:bodyPr/>
          <a:lstStyle/>
          <a:p>
            <a:endParaRPr lang="en-US" dirty="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prstGeom prst="rect">
            <a:avLst/>
          </a:prstGeom>
          <a:solidFill>
            <a:schemeClr val="accent6"/>
          </a:solidFill>
        </p:spPr>
        <p:txBody>
          <a:bodyPr/>
          <a:lstStyle/>
          <a:p>
            <a:endParaRPr lang="en-US" dirty="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77F42D07-4278-3B72-51CA-D25C902EB6A2}"/>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Text&#10;&#10;Description automatically generated">
            <a:extLst>
              <a:ext uri="{FF2B5EF4-FFF2-40B4-BE49-F238E27FC236}">
                <a16:creationId xmlns:a16="http://schemas.microsoft.com/office/drawing/2014/main" id="{F7DFE7AE-5270-8641-F87D-1B535B64F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10" name="Rectangle 9">
            <a:extLst>
              <a:ext uri="{FF2B5EF4-FFF2-40B4-BE49-F238E27FC236}">
                <a16:creationId xmlns:a16="http://schemas.microsoft.com/office/drawing/2014/main" id="{5B7158DC-202E-12AB-E2A9-DEB9BD29A7A5}"/>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1325670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a:prstGeom prst="rect">
            <a:avLst/>
          </a:prstGeom>
        </p:spPr>
        <p:txBody>
          <a:bodyPr/>
          <a:lstStyle/>
          <a:p>
            <a:endParaRPr lang="en-US" dirty="0"/>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prstGeom prst="rect">
            <a:avLst/>
          </a:prstGeo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prstGeom prst="rect">
            <a:avLst/>
          </a:prstGeom>
          <a:solidFill>
            <a:schemeClr val="accent6"/>
          </a:solidFill>
        </p:spPr>
        <p:txBody>
          <a:bodyPr/>
          <a:lstStyle/>
          <a:p>
            <a:endParaRPr lang="en-US" dirty="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prstGeom prst="rect">
            <a:avLst/>
          </a:prstGeo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485458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a:normAutofit/>
          </a:bodyPr>
          <a:lstStyle>
            <a:lvl1pPr>
              <a:defRPr>
                <a:solidFill>
                  <a:schemeClr val="bg1"/>
                </a:solidFill>
              </a:defRPr>
            </a:lvl1pPr>
          </a:lstStyle>
          <a:p>
            <a:endParaRPr lang="en-US" sz="3600" dirty="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a:prstGeom prst="rect">
            <a:avLst/>
          </a:prstGeom>
        </p:spPr>
        <p:txBody>
          <a:bodyPr>
            <a:normAutofit/>
          </a:bodyPr>
          <a:lstStyle>
            <a:lvl1pPr>
              <a:defRPr>
                <a:solidFill>
                  <a:schemeClr val="bg1"/>
                </a:solidFill>
              </a:defRPr>
            </a:lvl1pPr>
          </a:lstStyle>
          <a:p>
            <a:endParaRPr lang="en-US" sz="1500" dirty="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prstGeom prst="rect">
            <a:avLst/>
          </a:prstGeo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prstGeom prst="rect">
            <a:avLst/>
          </a:prstGeom>
          <a:solidFill>
            <a:schemeClr val="accent6"/>
          </a:solidFill>
        </p:spPr>
        <p:txBody>
          <a:bodyPr/>
          <a:lstStyle/>
          <a:p>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prstGeom prst="rect">
            <a:avLst/>
          </a:prstGeom>
          <a:solidFill>
            <a:schemeClr val="accent6"/>
          </a:solidFill>
        </p:spPr>
        <p:txBody>
          <a:bodyPr/>
          <a:lstStyle/>
          <a:p>
            <a:endParaRPr lang="en-US" dirty="0"/>
          </a:p>
        </p:txBody>
      </p:sp>
      <p:pic>
        <p:nvPicPr>
          <p:cNvPr id="3" name="Picture 2" descr="Text&#10;&#10;Description automatically generated">
            <a:extLst>
              <a:ext uri="{FF2B5EF4-FFF2-40B4-BE49-F238E27FC236}">
                <a16:creationId xmlns:a16="http://schemas.microsoft.com/office/drawing/2014/main" id="{F9CAB961-7312-35E5-7399-1E498E9CFB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945834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88720" y="2019300"/>
            <a:ext cx="9966960" cy="396496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101728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No 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352F71-5AF5-5AF9-3D70-4B25F08A6B9F}"/>
              </a:ext>
            </a:extLst>
          </p:cNvPr>
          <p:cNvSpPr/>
          <p:nvPr userDrawn="1"/>
        </p:nvSpPr>
        <p:spPr>
          <a:xfrm>
            <a:off x="533400" y="1504950"/>
            <a:ext cx="11049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1950" y="46037"/>
            <a:ext cx="11696700" cy="894497"/>
          </a:xfrm>
        </p:spPr>
        <p:txBody>
          <a:bodyPr/>
          <a:lstStyle/>
          <a:p>
            <a:r>
              <a:rPr lang="en-US" dirty="0"/>
              <a:t>Click to edit Master title style</a:t>
            </a:r>
          </a:p>
        </p:txBody>
      </p:sp>
      <p:sp>
        <p:nvSpPr>
          <p:cNvPr id="3" name="Content Placeholder 2"/>
          <p:cNvSpPr>
            <a:spLocks noGrp="1"/>
          </p:cNvSpPr>
          <p:nvPr>
            <p:ph idx="1"/>
          </p:nvPr>
        </p:nvSpPr>
        <p:spPr>
          <a:xfrm>
            <a:off x="361950" y="850632"/>
            <a:ext cx="11696700" cy="5156736"/>
          </a:xfrm>
          <a:prstGeom prst="rect">
            <a:avLst/>
          </a:prstGeom>
          <a:noFill/>
          <a:ln>
            <a:noFill/>
          </a:ln>
        </p:spPr>
        <p:txBody>
          <a:bodyPr anchor="ctr"/>
          <a:lstStyle/>
          <a:p>
            <a:pPr lvl="0"/>
            <a:r>
              <a:rPr lang="en-US" dirty="0"/>
              <a:t>Click to edit Master text styles</a:t>
            </a:r>
          </a:p>
          <a:p>
            <a:pPr lvl="1"/>
            <a:r>
              <a:rPr lang="en-US" dirty="0"/>
              <a:t>Second level</a:t>
            </a:r>
          </a:p>
          <a:p>
            <a:pPr lvl="2"/>
            <a:r>
              <a:rPr lang="en-US" dirty="0"/>
              <a:t>Third level</a:t>
            </a:r>
          </a:p>
        </p:txBody>
      </p:sp>
      <p:cxnSp>
        <p:nvCxnSpPr>
          <p:cNvPr id="6" name="Straight Connector 5">
            <a:extLst>
              <a:ext uri="{FF2B5EF4-FFF2-40B4-BE49-F238E27FC236}">
                <a16:creationId xmlns:a16="http://schemas.microsoft.com/office/drawing/2014/main" id="{0F979DC4-4AB3-5AC2-C490-50E6F77E6FD2}"/>
              </a:ext>
            </a:extLst>
          </p:cNvPr>
          <p:cNvCxnSpPr>
            <a:cxnSpLocks/>
          </p:cNvCxnSpPr>
          <p:nvPr userDrawn="1"/>
        </p:nvCxnSpPr>
        <p:spPr>
          <a:xfrm>
            <a:off x="361950" y="940534"/>
            <a:ext cx="116967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90620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0" name="Picture Placeholder 23">
            <a:extLst>
              <a:ext uri="{FF2B5EF4-FFF2-40B4-BE49-F238E27FC236}">
                <a16:creationId xmlns:a16="http://schemas.microsoft.com/office/drawing/2014/main" id="{59B25ABF-2D91-42D0-B257-28C830A0DB0A}"/>
              </a:ext>
            </a:extLst>
          </p:cNvPr>
          <p:cNvSpPr>
            <a:spLocks noGrp="1"/>
          </p:cNvSpPr>
          <p:nvPr>
            <p:ph type="pic" sz="quarter" idx="13"/>
          </p:nvPr>
        </p:nvSpPr>
        <p:spPr>
          <a:xfrm>
            <a:off x="1188720" y="2774209"/>
            <a:ext cx="2340864" cy="1828800"/>
          </a:xfrm>
          <a:prstGeom prst="rect">
            <a:avLst/>
          </a:prstGeom>
        </p:spPr>
        <p:txBody>
          <a:bodyPr/>
          <a:lstStyle/>
          <a:p>
            <a:endParaRPr lang="en-US"/>
          </a:p>
        </p:txBody>
      </p:sp>
      <p:sp>
        <p:nvSpPr>
          <p:cNvPr id="11" name="Picture Placeholder 23">
            <a:extLst>
              <a:ext uri="{FF2B5EF4-FFF2-40B4-BE49-F238E27FC236}">
                <a16:creationId xmlns:a16="http://schemas.microsoft.com/office/drawing/2014/main" id="{9F987416-CEE7-4146-91E2-1C62DCADAB63}"/>
              </a:ext>
            </a:extLst>
          </p:cNvPr>
          <p:cNvSpPr>
            <a:spLocks noGrp="1"/>
          </p:cNvSpPr>
          <p:nvPr>
            <p:ph type="pic" sz="quarter" idx="14"/>
          </p:nvPr>
        </p:nvSpPr>
        <p:spPr>
          <a:xfrm>
            <a:off x="3729685" y="2767763"/>
            <a:ext cx="2340864" cy="1828800"/>
          </a:xfrm>
          <a:prstGeom prst="rect">
            <a:avLst/>
          </a:prstGeom>
        </p:spPr>
        <p:txBody>
          <a:bodyPr/>
          <a:lstStyle/>
          <a:p>
            <a:endParaRPr lang="en-US"/>
          </a:p>
        </p:txBody>
      </p:sp>
      <p:sp>
        <p:nvSpPr>
          <p:cNvPr id="12" name="Picture Placeholder 23">
            <a:extLst>
              <a:ext uri="{FF2B5EF4-FFF2-40B4-BE49-F238E27FC236}">
                <a16:creationId xmlns:a16="http://schemas.microsoft.com/office/drawing/2014/main" id="{F8590697-896B-4145-A7B5-26F0E6F6B910}"/>
              </a:ext>
            </a:extLst>
          </p:cNvPr>
          <p:cNvSpPr>
            <a:spLocks noGrp="1"/>
          </p:cNvSpPr>
          <p:nvPr>
            <p:ph type="pic" sz="quarter" idx="15"/>
          </p:nvPr>
        </p:nvSpPr>
        <p:spPr>
          <a:xfrm>
            <a:off x="6270650" y="2776437"/>
            <a:ext cx="2340864" cy="1828800"/>
          </a:xfrm>
          <a:prstGeom prst="rect">
            <a:avLst/>
          </a:prstGeom>
        </p:spPr>
        <p:txBody>
          <a:bodyPr/>
          <a:lstStyle/>
          <a:p>
            <a:endParaRPr lang="en-US"/>
          </a:p>
        </p:txBody>
      </p:sp>
      <p:sp>
        <p:nvSpPr>
          <p:cNvPr id="13" name="Picture Placeholder 23">
            <a:extLst>
              <a:ext uri="{FF2B5EF4-FFF2-40B4-BE49-F238E27FC236}">
                <a16:creationId xmlns:a16="http://schemas.microsoft.com/office/drawing/2014/main" id="{E562EE16-EF76-4BCF-ACAA-CB3BADD8D4BC}"/>
              </a:ext>
            </a:extLst>
          </p:cNvPr>
          <p:cNvSpPr>
            <a:spLocks noGrp="1"/>
          </p:cNvSpPr>
          <p:nvPr>
            <p:ph type="pic" sz="quarter" idx="16"/>
          </p:nvPr>
        </p:nvSpPr>
        <p:spPr>
          <a:xfrm>
            <a:off x="8811615" y="2771021"/>
            <a:ext cx="2340864" cy="1828800"/>
          </a:xfrm>
          <a:prstGeom prst="rect">
            <a:avLst/>
          </a:prstGeom>
        </p:spPr>
        <p:txBody>
          <a:bodyPr/>
          <a:lstStyle/>
          <a:p>
            <a:endParaRPr lang="en-US"/>
          </a:p>
        </p:txBody>
      </p:sp>
      <p:sp>
        <p:nvSpPr>
          <p:cNvPr id="14" name="Text Placeholder 28">
            <a:extLst>
              <a:ext uri="{FF2B5EF4-FFF2-40B4-BE49-F238E27FC236}">
                <a16:creationId xmlns:a16="http://schemas.microsoft.com/office/drawing/2014/main" id="{86CD2107-D81C-4AA6-AA2C-5C271CD0C61F}"/>
              </a:ext>
            </a:extLst>
          </p:cNvPr>
          <p:cNvSpPr>
            <a:spLocks noGrp="1"/>
          </p:cNvSpPr>
          <p:nvPr>
            <p:ph type="body" sz="quarter" idx="17" hasCustomPrompt="1"/>
          </p:nvPr>
        </p:nvSpPr>
        <p:spPr>
          <a:xfrm>
            <a:off x="1188720"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2A269BEA-7801-43D0-BB4D-499E164643B4}"/>
              </a:ext>
            </a:extLst>
          </p:cNvPr>
          <p:cNvSpPr>
            <a:spLocks noGrp="1"/>
          </p:cNvSpPr>
          <p:nvPr>
            <p:ph type="body" sz="quarter" idx="18" hasCustomPrompt="1"/>
          </p:nvPr>
        </p:nvSpPr>
        <p:spPr>
          <a:xfrm>
            <a:off x="1188720"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EC30D8C1-9CAA-453C-A135-99B34DEAECDA}"/>
              </a:ext>
            </a:extLst>
          </p:cNvPr>
          <p:cNvSpPr>
            <a:spLocks noGrp="1"/>
          </p:cNvSpPr>
          <p:nvPr>
            <p:ph type="body" sz="quarter" idx="19" hasCustomPrompt="1"/>
          </p:nvPr>
        </p:nvSpPr>
        <p:spPr>
          <a:xfrm>
            <a:off x="3729319"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7" name="Text Placeholder 28">
            <a:extLst>
              <a:ext uri="{FF2B5EF4-FFF2-40B4-BE49-F238E27FC236}">
                <a16:creationId xmlns:a16="http://schemas.microsoft.com/office/drawing/2014/main" id="{2C8127FC-EA51-4A6C-AD57-265191F313FE}"/>
              </a:ext>
            </a:extLst>
          </p:cNvPr>
          <p:cNvSpPr>
            <a:spLocks noGrp="1"/>
          </p:cNvSpPr>
          <p:nvPr>
            <p:ph type="body" sz="quarter" idx="20" hasCustomPrompt="1"/>
          </p:nvPr>
        </p:nvSpPr>
        <p:spPr>
          <a:xfrm>
            <a:off x="3729009"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623ECF9F-5017-46E1-B3F2-FF9DFD49FB07}"/>
              </a:ext>
            </a:extLst>
          </p:cNvPr>
          <p:cNvSpPr>
            <a:spLocks noGrp="1"/>
          </p:cNvSpPr>
          <p:nvPr>
            <p:ph type="body" sz="quarter" idx="21" hasCustomPrompt="1"/>
          </p:nvPr>
        </p:nvSpPr>
        <p:spPr>
          <a:xfrm>
            <a:off x="6269918"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9" name="Text Placeholder 28">
            <a:extLst>
              <a:ext uri="{FF2B5EF4-FFF2-40B4-BE49-F238E27FC236}">
                <a16:creationId xmlns:a16="http://schemas.microsoft.com/office/drawing/2014/main" id="{172350F8-3D16-4661-8DCD-34190A9C6B47}"/>
              </a:ext>
            </a:extLst>
          </p:cNvPr>
          <p:cNvSpPr>
            <a:spLocks noGrp="1"/>
          </p:cNvSpPr>
          <p:nvPr>
            <p:ph type="body" sz="quarter" idx="22" hasCustomPrompt="1"/>
          </p:nvPr>
        </p:nvSpPr>
        <p:spPr>
          <a:xfrm>
            <a:off x="6269298"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71374BEE-2BEB-449C-B492-8EDC885FDE43}"/>
              </a:ext>
            </a:extLst>
          </p:cNvPr>
          <p:cNvSpPr>
            <a:spLocks noGrp="1"/>
          </p:cNvSpPr>
          <p:nvPr>
            <p:ph type="body" sz="quarter" idx="23" hasCustomPrompt="1"/>
          </p:nvPr>
        </p:nvSpPr>
        <p:spPr>
          <a:xfrm>
            <a:off x="8810516"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21" name="Text Placeholder 28">
            <a:extLst>
              <a:ext uri="{FF2B5EF4-FFF2-40B4-BE49-F238E27FC236}">
                <a16:creationId xmlns:a16="http://schemas.microsoft.com/office/drawing/2014/main" id="{A91B02B2-35F9-4512-B6AA-543C16F263A8}"/>
              </a:ext>
            </a:extLst>
          </p:cNvPr>
          <p:cNvSpPr>
            <a:spLocks noGrp="1"/>
          </p:cNvSpPr>
          <p:nvPr>
            <p:ph type="body" sz="quarter" idx="24" hasCustomPrompt="1"/>
          </p:nvPr>
        </p:nvSpPr>
        <p:spPr>
          <a:xfrm>
            <a:off x="8809588"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Tree>
    <p:custDataLst>
      <p:tags r:id="rId1"/>
    </p:custDataLst>
    <p:extLst>
      <p:ext uri="{BB962C8B-B14F-4D97-AF65-F5344CB8AC3E}">
        <p14:creationId xmlns:p14="http://schemas.microsoft.com/office/powerpoint/2010/main" val="5918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18116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solidFill>
            </a:endParaRPr>
          </a:p>
        </p:txBody>
      </p:sp>
      <p:pic>
        <p:nvPicPr>
          <p:cNvPr id="9" name="Picture 8" descr="Text&#10;&#10;Description automatically generated">
            <a:extLst>
              <a:ext uri="{FF2B5EF4-FFF2-40B4-BE49-F238E27FC236}">
                <a16:creationId xmlns:a16="http://schemas.microsoft.com/office/drawing/2014/main" id="{1D9830B9-2DB1-45E0-AB0E-BC15B1101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5161557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a:normAutofit/>
          </a:bodyPr>
          <a:lstStyle/>
          <a:p>
            <a:endParaRPr lang="en-US" dirty="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a:prstGeom prst="rect">
            <a:avLst/>
          </a:prstGeom>
        </p:spPr>
        <p:txBody>
          <a:bodyPr/>
          <a:lstStyle/>
          <a:p>
            <a:endParaRPr lang="en-US" dirty="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prstGeom prst="rect">
            <a:avLst/>
          </a:prstGeom>
          <a:solidFill>
            <a:schemeClr val="accent6"/>
          </a:solidFill>
        </p:spPr>
        <p:txBody>
          <a:bodyPr/>
          <a:lstStyle/>
          <a:p>
            <a:endParaRPr lang="en-US" dirty="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prstGeom prst="rect">
            <a:avLst/>
          </a:prstGeo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113A293-004B-AF44-F52A-864FBC378183}"/>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Text&#10;&#10;Description automatically generated">
            <a:extLst>
              <a:ext uri="{FF2B5EF4-FFF2-40B4-BE49-F238E27FC236}">
                <a16:creationId xmlns:a16="http://schemas.microsoft.com/office/drawing/2014/main" id="{EC2ED4E2-41F3-36EB-CDB7-563A392E4B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9" name="Rectangle 8">
            <a:extLst>
              <a:ext uri="{FF2B5EF4-FFF2-40B4-BE49-F238E27FC236}">
                <a16:creationId xmlns:a16="http://schemas.microsoft.com/office/drawing/2014/main" id="{905B1DB6-D0B8-8DA3-10F2-4DDDF6DF0A2D}"/>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1435556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463495"/>
            <a:ext cx="9966960" cy="33686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453787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911552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4639736"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4639736" cy="2910821"/>
          </a:xfrm>
          <a:prstGeom prst="rect">
            <a:avLst/>
          </a:prstGeo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15944" y="2057400"/>
            <a:ext cx="4639736"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a:prstGeom prst="rect">
            <a:avLst/>
          </a:prstGeo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4606024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3200400"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88720" y="2958274"/>
            <a:ext cx="3200400" cy="2910821"/>
          </a:xfrm>
          <a:prstGeom prst="rect">
            <a:avLst/>
          </a:prstGeo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2051331"/>
            <a:ext cx="3200400"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952204"/>
            <a:ext cx="3200400" cy="2910821"/>
          </a:xfrm>
          <a:prstGeom prst="rect">
            <a:avLst/>
          </a:prstGeo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a:prstGeom prst="rect">
            <a:avLst/>
          </a:prstGeo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381511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30B654-EB03-469D-8197-964CFA81E65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a:normAutofit/>
          </a:bodyPr>
          <a:lstStyle>
            <a:lvl1pPr>
              <a:defRPr baseline="0">
                <a:solidFill>
                  <a:schemeClr val="bg1"/>
                </a:solidFill>
              </a:defRPr>
            </a:lvl1pPr>
          </a:lstStyle>
          <a:p>
            <a:endParaRPr lang="en-US" sz="3600" dirty="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a:prstGeom prst="rect">
            <a:avLst/>
          </a:prstGeom>
        </p:spPr>
        <p:txBody>
          <a:bodyPr lIns="91440">
            <a:normAutofit/>
          </a:bodyPr>
          <a:lstStyle>
            <a:lvl1pPr>
              <a:defRPr>
                <a:solidFill>
                  <a:schemeClr val="bg1"/>
                </a:solidFill>
              </a:defRPr>
            </a:lvl1pPr>
          </a:lstStyle>
          <a:p>
            <a:pPr marL="0" indent="0">
              <a:lnSpc>
                <a:spcPct val="100000"/>
              </a:lnSpc>
              <a:buNone/>
            </a:pPr>
            <a:endParaRPr lang="en-US" sz="1600" dirty="0">
              <a:solidFill>
                <a:schemeClr val="tx1"/>
              </a:solidFill>
            </a:endParaRP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prstGeom prst="rect">
            <a:avLst/>
          </a:prstGeo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prstGeom prst="rect">
            <a:avLst/>
          </a:prstGeo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3976301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783F4E-1082-419B-80D8-C7EAE84467CA}"/>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a:normAutofit/>
          </a:bodyPr>
          <a:lstStyle/>
          <a:p>
            <a:endParaRPr lang="en-US" dirty="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prstGeom prst="rect">
            <a:avLst/>
          </a:prstGeom>
          <a:solidFill>
            <a:schemeClr val="accent6"/>
          </a:solidFill>
        </p:spPr>
        <p:txBody>
          <a:bodyPr/>
          <a:lstStyle/>
          <a:p>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a:prstGeom prst="rect">
            <a:avLst/>
          </a:prstGeom>
        </p:spPr>
        <p:txBody>
          <a:bodyPr>
            <a:normAutofit/>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76255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a:prstGeom prst="rect">
            <a:avLst/>
          </a:prstGeo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B383408-2DDF-7FB1-3FDA-673C273C7AA5}"/>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ext&#10;&#10;Description automatically generated">
            <a:extLst>
              <a:ext uri="{FF2B5EF4-FFF2-40B4-BE49-F238E27FC236}">
                <a16:creationId xmlns:a16="http://schemas.microsoft.com/office/drawing/2014/main" id="{D8F17596-142A-F092-8D51-5A99FD1CBA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6" name="Rectangle 5">
            <a:extLst>
              <a:ext uri="{FF2B5EF4-FFF2-40B4-BE49-F238E27FC236}">
                <a16:creationId xmlns:a16="http://schemas.microsoft.com/office/drawing/2014/main" id="{5D2425F7-C7BE-6076-674B-D8AED194E246}"/>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1149124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88720" y="2120900"/>
            <a:ext cx="4639736" cy="37481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1480817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pic>
        <p:nvPicPr>
          <p:cNvPr id="7" name="Picture 6" descr="Text&#10;&#10;Description automatically generated">
            <a:extLst>
              <a:ext uri="{FF2B5EF4-FFF2-40B4-BE49-F238E27FC236}">
                <a16:creationId xmlns:a16="http://schemas.microsoft.com/office/drawing/2014/main" id="{88403137-D7AD-756E-09B3-DF880640D7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6" name="Text Placeholder 15">
            <a:extLst>
              <a:ext uri="{FF2B5EF4-FFF2-40B4-BE49-F238E27FC236}">
                <a16:creationId xmlns:a16="http://schemas.microsoft.com/office/drawing/2014/main" id="{ABA0BFD5-E139-2759-F1E1-671036ECB959}"/>
              </a:ext>
            </a:extLst>
          </p:cNvPr>
          <p:cNvSpPr>
            <a:spLocks noGrp="1"/>
          </p:cNvSpPr>
          <p:nvPr>
            <p:ph type="body" sz="quarter" idx="13"/>
          </p:nvPr>
        </p:nvSpPr>
        <p:spPr>
          <a:xfrm>
            <a:off x="0" y="0"/>
            <a:ext cx="1588606" cy="6858000"/>
          </a:xfrm>
          <a:prstGeom prst="rect">
            <a:avLst/>
          </a:prstGeom>
          <a:solidFill>
            <a:schemeClr val="accent1"/>
          </a:solidFill>
        </p:spPr>
        <p:txBody>
          <a:bodyPr vert="vert270" anchor="ctr">
            <a:noAutofit/>
          </a:bodyPr>
          <a:lstStyle>
            <a:lvl1pPr algn="ctr">
              <a:defRPr sz="6000">
                <a:solidFill>
                  <a:schemeClr val="bg2"/>
                </a:solidFill>
                <a:latin typeface="+mj-lt"/>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14215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8605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a:prstGeom prst="rect">
            <a:avLst/>
          </a:prstGeo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a:prstGeom prst="rect">
            <a:avLst/>
          </a:prstGeom>
        </p:spPr>
        <p:txBody>
          <a:bodyPr/>
          <a:lstStyle>
            <a:lvl1pPr algn="l">
              <a:defRPr>
                <a:solidFill>
                  <a:schemeClr val="tx2"/>
                </a:solidFill>
              </a:defRPr>
            </a:lvl1pPr>
          </a:lstStyle>
          <a:p>
            <a:r>
              <a:rPr lang="en-US" dirty="0"/>
              <a:t>Sample Footer Text</a:t>
            </a:r>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lvl1pPr>
              <a:defRPr>
                <a:solidFill>
                  <a:schemeClr val="tx2"/>
                </a:solidFill>
              </a:defRPr>
            </a:lvl1pPr>
          </a:lstStyle>
          <a:p>
            <a:fld id="{3A98EE3D-8CD1-4C3F-BD1C-C98C9596463C}"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1550BA0A-EE02-B894-6EFC-65CEA9E8E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8878381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92000"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prstGeom prst="rect">
            <a:avLst/>
          </a:prstGeom>
          <a:solidFill>
            <a:schemeClr val="bg2"/>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a:prstGeom prst="rect">
            <a:avLst/>
          </a:prstGeo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6" y="6446838"/>
            <a:ext cx="2584850" cy="365125"/>
          </a:xfrm>
          <a:prstGeom prst="rect">
            <a:avLst/>
          </a:prstGeom>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p>
            <a:pPr algn="l"/>
            <a:r>
              <a:rPr lang="en-US" dirty="0"/>
              <a:t>Sample Footer Text</a:t>
            </a:r>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pic>
        <p:nvPicPr>
          <p:cNvPr id="10" name="Picture 9" descr="Text&#10;&#10;Description automatically generated">
            <a:extLst>
              <a:ext uri="{FF2B5EF4-FFF2-40B4-BE49-F238E27FC236}">
                <a16:creationId xmlns:a16="http://schemas.microsoft.com/office/drawing/2014/main" id="{45F5D381-FFF7-6472-22B7-ECCB47062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626944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srgbClr val="CEB966">
                  <a:tint val="20000"/>
                </a:srgbClr>
              </a:solidFill>
            </a:endParaRPr>
          </a:p>
        </p:txBody>
      </p:sp>
      <p:sp>
        <p:nvSpPr>
          <p:cNvPr id="6" name="Content Placeholder 5">
            <a:extLst>
              <a:ext uri="{FF2B5EF4-FFF2-40B4-BE49-F238E27FC236}">
                <a16:creationId xmlns:a16="http://schemas.microsoft.com/office/drawing/2014/main" id="{DA60E742-10EF-F82A-208A-370C771845FA}"/>
              </a:ext>
            </a:extLst>
          </p:cNvPr>
          <p:cNvSpPr>
            <a:spLocks noGrp="1"/>
          </p:cNvSpPr>
          <p:nvPr>
            <p:ph sz="quarter" idx="12"/>
          </p:nvPr>
        </p:nvSpPr>
        <p:spPr>
          <a:xfrm>
            <a:off x="-963613" y="-1404938"/>
            <a:ext cx="46038"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850200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88720" y="2108201"/>
            <a:ext cx="9966960" cy="376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dirty="0">
              <a:solidFill>
                <a:prstClr val="black"/>
              </a:solidFill>
            </a:endParaRPr>
          </a:p>
        </p:txBody>
      </p:sp>
    </p:spTree>
    <p:custDataLst>
      <p:tags r:id="rId1"/>
    </p:custDataLst>
    <p:extLst>
      <p:ext uri="{BB962C8B-B14F-4D97-AF65-F5344CB8AC3E}">
        <p14:creationId xmlns:p14="http://schemas.microsoft.com/office/powerpoint/2010/main" val="539291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382246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8271294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9066758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356717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9732778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281" y="1546268"/>
            <a:ext cx="4765954" cy="46785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7" name="Picture Placeholder 6">
            <a:extLst>
              <a:ext uri="{FF2B5EF4-FFF2-40B4-BE49-F238E27FC236}">
                <a16:creationId xmlns:a16="http://schemas.microsoft.com/office/drawing/2014/main" id="{751698C5-DF24-4FE1-8C7A-51A6B5024D47}"/>
              </a:ext>
            </a:extLst>
          </p:cNvPr>
          <p:cNvSpPr>
            <a:spLocks noGrp="1"/>
          </p:cNvSpPr>
          <p:nvPr>
            <p:ph type="pic" sz="quarter" idx="12"/>
          </p:nvPr>
        </p:nvSpPr>
        <p:spPr>
          <a:xfrm>
            <a:off x="6476276" y="-64008"/>
            <a:ext cx="5715724" cy="7493847"/>
          </a:xfrm>
          <a:prstGeom prst="rect">
            <a:avLst/>
          </a:prstGeom>
        </p:spPr>
        <p:txBody>
          <a:bodyPr/>
          <a:lstStyle/>
          <a:p>
            <a:r>
              <a:rPr lang="en-US"/>
              <a:t>Click icon to add picture</a:t>
            </a:r>
          </a:p>
        </p:txBody>
      </p:sp>
    </p:spTree>
    <p:custDataLst>
      <p:tags r:id="rId1"/>
    </p:custDataLst>
    <p:extLst>
      <p:ext uri="{BB962C8B-B14F-4D97-AF65-F5344CB8AC3E}">
        <p14:creationId xmlns:p14="http://schemas.microsoft.com/office/powerpoint/2010/main" val="320770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1769750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a:xfrm>
            <a:off x="1188720" y="2108201"/>
            <a:ext cx="9966960" cy="376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9638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241751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88720" y="2108201"/>
            <a:ext cx="9966960" cy="376089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7197062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8607" y="1993900"/>
            <a:ext cx="10201057" cy="421182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683E18ED-0D4F-8941-62D6-6130686BF877}"/>
              </a:ext>
            </a:extLst>
          </p:cNvPr>
          <p:cNvSpPr>
            <a:spLocks noGrp="1"/>
          </p:cNvSpPr>
          <p:nvPr>
            <p:ph type="title"/>
          </p:nvPr>
        </p:nvSpPr>
        <p:spPr>
          <a:xfrm>
            <a:off x="1588606" y="286603"/>
            <a:ext cx="9567073" cy="1450757"/>
          </a:xfrm>
        </p:spPr>
        <p:txBody>
          <a:bodyPr/>
          <a:lstStyle/>
          <a:p>
            <a:r>
              <a:rPr lang="en-US"/>
              <a:t>Click to edit Master title style</a:t>
            </a:r>
          </a:p>
        </p:txBody>
      </p:sp>
      <p:sp>
        <p:nvSpPr>
          <p:cNvPr id="14" name="Rectangle 13">
            <a:extLst>
              <a:ext uri="{FF2B5EF4-FFF2-40B4-BE49-F238E27FC236}">
                <a16:creationId xmlns:a16="http://schemas.microsoft.com/office/drawing/2014/main" id="{20CD7A63-4FC1-E86F-AADE-D841F406A2B5}"/>
              </a:ext>
            </a:extLst>
          </p:cNvPr>
          <p:cNvSpPr/>
          <p:nvPr userDrawn="1"/>
        </p:nvSpPr>
        <p:spPr>
          <a:xfrm>
            <a:off x="0" y="0"/>
            <a:ext cx="15886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FF"/>
              </a:solidFill>
              <a:effectLst/>
              <a:uLnTx/>
              <a:uFillTx/>
              <a:latin typeface="Franklin Gothic Heavy"/>
              <a:ea typeface="+mn-ea"/>
              <a:cs typeface="+mn-cs"/>
            </a:endParaRPr>
          </a:p>
        </p:txBody>
      </p:sp>
      <p:sp>
        <p:nvSpPr>
          <p:cNvPr id="16" name="Text Placeholder 15">
            <a:extLst>
              <a:ext uri="{FF2B5EF4-FFF2-40B4-BE49-F238E27FC236}">
                <a16:creationId xmlns:a16="http://schemas.microsoft.com/office/drawing/2014/main" id="{4871FAD8-EEC0-6A6A-D3BF-C4B4F190A64E}"/>
              </a:ext>
            </a:extLst>
          </p:cNvPr>
          <p:cNvSpPr>
            <a:spLocks noGrp="1"/>
          </p:cNvSpPr>
          <p:nvPr>
            <p:ph type="body" sz="quarter" idx="10"/>
          </p:nvPr>
        </p:nvSpPr>
        <p:spPr>
          <a:xfrm>
            <a:off x="0" y="0"/>
            <a:ext cx="1588606" cy="6858000"/>
          </a:xfrm>
          <a:prstGeom prst="rect">
            <a:avLst/>
          </a:prstGeom>
        </p:spPr>
        <p:txBody>
          <a:bodyPr vert="vert270" anchor="ctr">
            <a:noAutofit/>
          </a:bodyPr>
          <a:lstStyle>
            <a:lvl1pPr algn="ctr">
              <a:defRPr sz="6000">
                <a:solidFill>
                  <a:schemeClr val="bg2"/>
                </a:solidFill>
                <a:latin typeface="+mj-lt"/>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25111914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8969376" y="6407944"/>
            <a:ext cx="2560320" cy="365760"/>
          </a:xfrm>
          <a:prstGeom prst="rect">
            <a:avLst/>
          </a:prstGeom>
        </p:spPr>
        <p:txBody>
          <a:bodyPr/>
          <a:lstStyle>
            <a:lvl1pPr>
              <a:defRPr>
                <a:solidFill>
                  <a:srgbClr val="FFFFFF"/>
                </a:solidFill>
              </a:defRPr>
            </a:lvl1pPr>
            <a:extLst/>
          </a:lstStyle>
          <a:p>
            <a:fld id="{6784F2FE-CE6B-4801-A8D7-A53822A2A17E}" type="datetimeFigureOut">
              <a:rPr lang="en-US" smtClean="0"/>
              <a:pPr/>
              <a:t>1/29/2024</a:t>
            </a:fld>
            <a:endParaRPr lang="en-US"/>
          </a:p>
        </p:txBody>
      </p:sp>
      <p:sp>
        <p:nvSpPr>
          <p:cNvPr id="19" name="Footer Placeholder 18"/>
          <p:cNvSpPr>
            <a:spLocks noGrp="1"/>
          </p:cNvSpPr>
          <p:nvPr>
            <p:ph type="ftr" sz="quarter" idx="11"/>
          </p:nvPr>
        </p:nvSpPr>
        <p:spPr>
          <a:xfrm>
            <a:off x="5840097" y="6407945"/>
            <a:ext cx="3134241" cy="365125"/>
          </a:xfrm>
          <a:prstGeom prst="rect">
            <a:avLst/>
          </a:prstGeom>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a:xfrm>
            <a:off x="11529696" y="6407945"/>
            <a:ext cx="487680" cy="365125"/>
          </a:xfrm>
          <a:prstGeom prst="rect">
            <a:avLst/>
          </a:prstGeom>
        </p:spPr>
        <p:txBody>
          <a:bodyPr/>
          <a:lstStyle>
            <a:lvl1pPr>
              <a:defRPr>
                <a:solidFill>
                  <a:srgbClr val="FFFFFF"/>
                </a:solidFill>
              </a:defRPr>
            </a:lvl1pPr>
            <a:extLst/>
          </a:lstStyle>
          <a:p>
            <a:fld id="{37E2E986-2C61-463C-A61E-B9E0AC1877B1}" type="slidenum">
              <a:rPr lang="en-US" smtClean="0"/>
              <a:pPr/>
              <a:t>‹#›</a:t>
            </a:fld>
            <a:endParaRPr lang="en-US"/>
          </a:p>
        </p:txBody>
      </p:sp>
    </p:spTree>
    <p:extLst>
      <p:ext uri="{BB962C8B-B14F-4D97-AF65-F5344CB8AC3E}">
        <p14:creationId xmlns:p14="http://schemas.microsoft.com/office/powerpoint/2010/main" val="2851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ags" Target="../tags/tag17.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tags" Target="../tags/tag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tags" Target="../tags/tag62.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theme" Target="../theme/theme4.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image" Target="../media/image1.png"/><Relationship Id="rId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986"/>
            <a:ext cx="12192000" cy="133778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Placeholder 1"/>
          <p:cNvSpPr>
            <a:spLocks noGrp="1"/>
          </p:cNvSpPr>
          <p:nvPr>
            <p:ph type="title"/>
          </p:nvPr>
        </p:nvSpPr>
        <p:spPr>
          <a:xfrm>
            <a:off x="284063" y="-65986"/>
            <a:ext cx="11742622" cy="1246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363454"/>
            <a:ext cx="11742622" cy="5235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340046" y="6605811"/>
            <a:ext cx="2686639" cy="25923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solidFill>
            </a:endParaRP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sp>
        <p:nvSpPr>
          <p:cNvPr id="4" name="Rectangle 3">
            <a:extLst>
              <a:ext uri="{FF2B5EF4-FFF2-40B4-BE49-F238E27FC236}">
                <a16:creationId xmlns:a16="http://schemas.microsoft.com/office/drawing/2014/main" id="{338CAA00-77EC-4B98-8966-B81644CE734B}"/>
              </a:ext>
            </a:extLst>
          </p:cNvPr>
          <p:cNvSpPr/>
          <p:nvPr/>
        </p:nvSpPr>
        <p:spPr>
          <a:xfrm>
            <a:off x="0" y="1271798"/>
            <a:ext cx="12192000" cy="916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8A18B52-8A54-4E09-9CB4-6F222D34D42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20"/>
    </p:custDataLst>
    <p:extLst>
      <p:ext uri="{BB962C8B-B14F-4D97-AF65-F5344CB8AC3E}">
        <p14:creationId xmlns:p14="http://schemas.microsoft.com/office/powerpoint/2010/main" val="1587056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Lst>
  <p:txStyles>
    <p:titleStyle>
      <a:lvl1pPr algn="l" defTabSz="914377" rtl="0" eaLnBrk="1" latinLnBrk="0" hangingPunct="1">
        <a:lnSpc>
          <a:spcPct val="90000"/>
        </a:lnSpc>
        <a:spcBef>
          <a:spcPct val="0"/>
        </a:spcBef>
        <a:buNone/>
        <a:defRPr sz="4000" b="0" kern="1200" cap="none" spc="0">
          <a:ln w="0"/>
          <a:solidFill>
            <a:schemeClr val="bg1"/>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063" y="-65986"/>
            <a:ext cx="11742622" cy="1246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363454"/>
            <a:ext cx="11742622" cy="5235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340046" y="6605811"/>
            <a:ext cx="2686639" cy="25923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solidFill>
            </a:endParaRP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pic>
        <p:nvPicPr>
          <p:cNvPr id="8" name="Picture 7" descr="Text&#10;&#10;Description automatically generated">
            <a:extLst>
              <a:ext uri="{FF2B5EF4-FFF2-40B4-BE49-F238E27FC236}">
                <a16:creationId xmlns:a16="http://schemas.microsoft.com/office/drawing/2014/main" id="{3E47DC84-98A2-451F-9565-63122BCBB77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8"/>
    </p:custDataLst>
    <p:extLst>
      <p:ext uri="{BB962C8B-B14F-4D97-AF65-F5344CB8AC3E}">
        <p14:creationId xmlns:p14="http://schemas.microsoft.com/office/powerpoint/2010/main" val="23342502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7" r:id="rId16"/>
  </p:sldLayoutIdLst>
  <p:txStyles>
    <p:titleStyle>
      <a:lvl1pPr algn="l" defTabSz="914377" rtl="0" eaLnBrk="1" latinLnBrk="0" hangingPunct="1">
        <a:lnSpc>
          <a:spcPct val="90000"/>
        </a:lnSpc>
        <a:spcBef>
          <a:spcPct val="0"/>
        </a:spcBef>
        <a:buNone/>
        <a:defRPr sz="4000" b="0" kern="1200" cap="none" spc="0">
          <a:ln w="0"/>
          <a:solidFill>
            <a:schemeClr val="tx1"/>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266700" y="317814"/>
            <a:ext cx="11571058" cy="1700784"/>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B8A9B89-6011-7C75-7524-9CDB8BA7688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10" name="Text Placeholder 9">
            <a:extLst>
              <a:ext uri="{FF2B5EF4-FFF2-40B4-BE49-F238E27FC236}">
                <a16:creationId xmlns:a16="http://schemas.microsoft.com/office/drawing/2014/main" id="{7738B1CF-531A-5F0D-D075-A4EE95922A19}"/>
              </a:ext>
            </a:extLst>
          </p:cNvPr>
          <p:cNvSpPr>
            <a:spLocks noGrp="1"/>
          </p:cNvSpPr>
          <p:nvPr>
            <p:ph type="body" idx="1"/>
          </p:nvPr>
        </p:nvSpPr>
        <p:spPr>
          <a:xfrm>
            <a:off x="838200" y="2336411"/>
            <a:ext cx="10515600" cy="45286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custDataLst>
      <p:tags r:id="rId30"/>
    </p:custDataLst>
    <p:extLst>
      <p:ext uri="{BB962C8B-B14F-4D97-AF65-F5344CB8AC3E}">
        <p14:creationId xmlns:p14="http://schemas.microsoft.com/office/powerpoint/2010/main" val="25371094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Lst>
  <p:hf hdr="0" dt="0"/>
  <p:txStyles>
    <p:title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p:titleStyle>
    <p:bodyStyle>
      <a:lvl1pPr marL="457200" indent="-457200" algn="l" defTabSz="914400" rtl="0" eaLnBrk="1" latinLnBrk="0" hangingPunct="1">
        <a:lnSpc>
          <a:spcPct val="101000"/>
        </a:lnSpc>
        <a:spcBef>
          <a:spcPts val="700"/>
        </a:spcBef>
        <a:spcAft>
          <a:spcPts val="700"/>
        </a:spcAft>
        <a:buFont typeface="Arial" panose="020B0604020202020204" pitchFamily="34" charset="0"/>
        <a:buChar char="•"/>
        <a:defRPr lang="en-US" sz="3200" kern="1200" spc="50" baseline="0" dirty="0" smtClean="0">
          <a:solidFill>
            <a:schemeClr val="tx1"/>
          </a:solidFill>
          <a:latin typeface="+mn-lt"/>
          <a:ea typeface="+mn-ea"/>
          <a:cs typeface="+mn-cs"/>
        </a:defRPr>
      </a:lvl1pPr>
      <a:lvl2pPr marL="914400" indent="-342900" algn="l" defTabSz="914400" rtl="0" eaLnBrk="1" latinLnBrk="0" hangingPunct="1">
        <a:lnSpc>
          <a:spcPct val="101000"/>
        </a:lnSpc>
        <a:spcBef>
          <a:spcPts val="400"/>
        </a:spcBef>
        <a:spcAft>
          <a:spcPts val="400"/>
        </a:spcAft>
        <a:buClrTx/>
        <a:buFont typeface="Arial" panose="020B0604020202020204" pitchFamily="34" charset="0"/>
        <a:buChar char="•"/>
        <a:defRPr sz="2800" kern="1200" spc="50" baseline="0">
          <a:solidFill>
            <a:schemeClr val="tx1"/>
          </a:solidFill>
          <a:latin typeface="+mn-lt"/>
          <a:ea typeface="+mn-ea"/>
          <a:cs typeface="+mn-cs"/>
        </a:defRPr>
      </a:lvl2pPr>
      <a:lvl3pPr marL="1257300" indent="-285750" algn="l" defTabSz="914400" rtl="0" eaLnBrk="1" latinLnBrk="0" hangingPunct="1">
        <a:lnSpc>
          <a:spcPct val="101000"/>
        </a:lnSpc>
        <a:spcBef>
          <a:spcPts val="400"/>
        </a:spcBef>
        <a:spcAft>
          <a:spcPts val="400"/>
        </a:spcAft>
        <a:buFont typeface="Arial" panose="020B0604020202020204" pitchFamily="34" charset="0"/>
        <a:buChar char="•"/>
        <a:tabLst>
          <a:tab pos="1600200" algn="l"/>
        </a:tabLst>
        <a:defRPr lang="en-US" sz="2400" b="0" kern="1200" spc="50" baseline="0" dirty="0" smtClean="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Arial" panose="020B0604020202020204" pitchFamily="34" charset="0"/>
        <a:buChar char="•"/>
        <a:defRPr lang="en-US" sz="1800" kern="1200" spc="50" baseline="0" dirty="0" smtClean="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lang="en-US" sz="1800" b="1" kern="1200" spc="5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8E1A4DC2-6D59-892B-04AC-BDB9013AD33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9" name="Rectangle 8">
            <a:extLst>
              <a:ext uri="{FF2B5EF4-FFF2-40B4-BE49-F238E27FC236}">
                <a16:creationId xmlns:a16="http://schemas.microsoft.com/office/drawing/2014/main" id="{2293C83F-70C4-970A-D82D-9407C3191443}"/>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10">
            <a:extLst>
              <a:ext uri="{FF2B5EF4-FFF2-40B4-BE49-F238E27FC236}">
                <a16:creationId xmlns:a16="http://schemas.microsoft.com/office/drawing/2014/main" id="{0F1B2A4D-AF65-7F6F-48D4-F3CFCA4755D3}"/>
              </a:ext>
            </a:extLst>
          </p:cNvPr>
          <p:cNvSpPr>
            <a:spLocks noGrp="1"/>
          </p:cNvSpPr>
          <p:nvPr>
            <p:ph type="body" idx="1"/>
          </p:nvPr>
        </p:nvSpPr>
        <p:spPr>
          <a:xfrm>
            <a:off x="1097280" y="2071179"/>
            <a:ext cx="10515600" cy="39102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a:t>
            </a:r>
          </a:p>
        </p:txBody>
      </p:sp>
    </p:spTree>
    <p:custDataLst>
      <p:tags r:id="rId34"/>
    </p:custDataLst>
    <p:extLst>
      <p:ext uri="{BB962C8B-B14F-4D97-AF65-F5344CB8AC3E}">
        <p14:creationId xmlns:p14="http://schemas.microsoft.com/office/powerpoint/2010/main" val="10200735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Lst>
  <p:hf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466725" indent="-466725" algn="l" defTabSz="914400" rtl="0" eaLnBrk="1" latinLnBrk="0" hangingPunct="1">
        <a:lnSpc>
          <a:spcPct val="100000"/>
        </a:lnSpc>
        <a:spcBef>
          <a:spcPts val="1200"/>
        </a:spcBef>
        <a:spcAft>
          <a:spcPts val="200"/>
        </a:spcAft>
        <a:buClrTx/>
        <a:buSzPct val="100000"/>
        <a:buFont typeface="Arial" panose="020B0604020202020204" pitchFamily="34" charset="0"/>
        <a:buChar char="•"/>
        <a:defRPr sz="3200" kern="1200">
          <a:solidFill>
            <a:schemeClr val="tx1">
              <a:lumMod val="75000"/>
              <a:lumOff val="25000"/>
            </a:schemeClr>
          </a:solidFill>
          <a:latin typeface="+mn-lt"/>
          <a:ea typeface="+mn-ea"/>
          <a:cs typeface="+mn-cs"/>
        </a:defRPr>
      </a:lvl1pPr>
      <a:lvl2pPr marL="801688" indent="-334963" algn="l" defTabSz="914400" rtl="0" eaLnBrk="1" latinLnBrk="0" hangingPunct="1">
        <a:lnSpc>
          <a:spcPct val="100000"/>
        </a:lnSpc>
        <a:spcBef>
          <a:spcPts val="200"/>
        </a:spcBef>
        <a:spcAft>
          <a:spcPts val="400"/>
        </a:spcAft>
        <a:buClrTx/>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082675" indent="-280988"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tags" Target="../tags/tag103.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58.xml"/><Relationship Id="rId1" Type="http://schemas.openxmlformats.org/officeDocument/2006/relationships/themeOverride" Target="../theme/themeOverride1.xml"/><Relationship Id="rId5" Type="http://schemas.openxmlformats.org/officeDocument/2006/relationships/image" Target="../media/image125.jpeg"/><Relationship Id="rId4" Type="http://schemas.openxmlformats.org/officeDocument/2006/relationships/notesSlide" Target="../notesSlides/notesSlide6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1.xml"/><Relationship Id="rId1" Type="http://schemas.openxmlformats.org/officeDocument/2006/relationships/tags" Target="../tags/tag10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4.xml"/><Relationship Id="rId1" Type="http://schemas.openxmlformats.org/officeDocument/2006/relationships/tags" Target="../tags/tag159.xml"/><Relationship Id="rId6" Type="http://schemas.openxmlformats.org/officeDocument/2006/relationships/hyperlink" Target="http://www.facebook.com/K9MEDIC" TargetMode="External"/><Relationship Id="rId5" Type="http://schemas.openxmlformats.org/officeDocument/2006/relationships/hyperlink" Target="mailto:JB@K9MEDIC.com" TargetMode="External"/><Relationship Id="rId4" Type="http://schemas.openxmlformats.org/officeDocument/2006/relationships/image" Target="../media/image132.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3.xml"/><Relationship Id="rId1" Type="http://schemas.openxmlformats.org/officeDocument/2006/relationships/tags" Target="../tags/tag160.xml"/><Relationship Id="rId5" Type="http://schemas.openxmlformats.org/officeDocument/2006/relationships/image" Target="../media/image1.png"/><Relationship Id="rId4" Type="http://schemas.openxmlformats.org/officeDocument/2006/relationships/image" Target="../media/image7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slideLayout" Target="../slideLayouts/slideLayout26.xml"/><Relationship Id="rId1" Type="http://schemas.openxmlformats.org/officeDocument/2006/relationships/tags" Target="../tags/tag161.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png"/></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37.png"/><Relationship Id="rId2" Type="http://schemas.openxmlformats.org/officeDocument/2006/relationships/slideLayout" Target="../slideLayouts/slideLayout23.xml"/><Relationship Id="rId1" Type="http://schemas.openxmlformats.org/officeDocument/2006/relationships/tags" Target="../tags/tag162.xml"/><Relationship Id="rId6" Type="http://schemas.openxmlformats.org/officeDocument/2006/relationships/image" Target="../media/image136.svg"/><Relationship Id="rId5" Type="http://schemas.openxmlformats.org/officeDocument/2006/relationships/image" Target="../media/image135.png"/><Relationship Id="rId4" Type="http://schemas.microsoft.com/office/2007/relationships/hdphoto" Target="../media/hdphoto21.wdp"/></Relationships>
</file>

<file path=ppt/slides/_rels/slide116.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144.png"/><Relationship Id="rId18" Type="http://schemas.openxmlformats.org/officeDocument/2006/relationships/image" Target="../media/image147.png"/><Relationship Id="rId3" Type="http://schemas.openxmlformats.org/officeDocument/2006/relationships/image" Target="../media/image139.png"/><Relationship Id="rId21" Type="http://schemas.microsoft.com/office/2007/relationships/hdphoto" Target="../media/hdphoto29.wdp"/><Relationship Id="rId7" Type="http://schemas.openxmlformats.org/officeDocument/2006/relationships/image" Target="../media/image141.png"/><Relationship Id="rId12" Type="http://schemas.microsoft.com/office/2007/relationships/hdphoto" Target="../media/hdphoto26.wdp"/><Relationship Id="rId17" Type="http://schemas.openxmlformats.org/officeDocument/2006/relationships/image" Target="../media/image146.png"/><Relationship Id="rId2" Type="http://schemas.openxmlformats.org/officeDocument/2006/relationships/slideLayout" Target="../slideLayouts/slideLayout23.xml"/><Relationship Id="rId16" Type="http://schemas.openxmlformats.org/officeDocument/2006/relationships/image" Target="../media/image145.png"/><Relationship Id="rId20" Type="http://schemas.openxmlformats.org/officeDocument/2006/relationships/image" Target="../media/image148.png"/><Relationship Id="rId1" Type="http://schemas.openxmlformats.org/officeDocument/2006/relationships/tags" Target="../tags/tag163.xml"/><Relationship Id="rId6" Type="http://schemas.microsoft.com/office/2007/relationships/hdphoto" Target="../media/hdphoto23.wdp"/><Relationship Id="rId11" Type="http://schemas.openxmlformats.org/officeDocument/2006/relationships/image" Target="../media/image143.png"/><Relationship Id="rId5" Type="http://schemas.openxmlformats.org/officeDocument/2006/relationships/image" Target="../media/image140.png"/><Relationship Id="rId15" Type="http://schemas.openxmlformats.org/officeDocument/2006/relationships/image" Target="../media/image137.png"/><Relationship Id="rId10" Type="http://schemas.microsoft.com/office/2007/relationships/hdphoto" Target="../media/hdphoto25.wdp"/><Relationship Id="rId19" Type="http://schemas.microsoft.com/office/2007/relationships/hdphoto" Target="../media/hdphoto28.wdp"/><Relationship Id="rId4" Type="http://schemas.microsoft.com/office/2007/relationships/hdphoto" Target="../media/hdphoto22.wdp"/><Relationship Id="rId9" Type="http://schemas.openxmlformats.org/officeDocument/2006/relationships/image" Target="../media/image142.png"/><Relationship Id="rId14" Type="http://schemas.microsoft.com/office/2007/relationships/hdphoto" Target="../media/hdphoto27.wdp"/><Relationship Id="rId22" Type="http://schemas.openxmlformats.org/officeDocument/2006/relationships/image" Target="../media/image149.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3.xml"/><Relationship Id="rId1" Type="http://schemas.openxmlformats.org/officeDocument/2006/relationships/tags" Target="../tags/tag164.xml"/><Relationship Id="rId4" Type="http://schemas.openxmlformats.org/officeDocument/2006/relationships/image" Target="../media/image15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23.xml"/><Relationship Id="rId1" Type="http://schemas.openxmlformats.org/officeDocument/2006/relationships/tags" Target="../tags/tag165.xml"/><Relationship Id="rId4" Type="http://schemas.microsoft.com/office/2007/relationships/hdphoto" Target="../media/hdphoto30.wdp"/></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6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1.xml"/><Relationship Id="rId1" Type="http://schemas.openxmlformats.org/officeDocument/2006/relationships/tags" Target="../tags/tag105.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67.xml"/></Relationships>
</file>

<file path=ppt/slides/_rels/slide121.xml.rels><?xml version="1.0" encoding="UTF-8" standalone="yes"?>
<Relationships xmlns="http://schemas.openxmlformats.org/package/2006/relationships"><Relationship Id="rId3" Type="http://schemas.openxmlformats.org/officeDocument/2006/relationships/hyperlink" Target="http://www.k9medic.com/resources" TargetMode="External"/><Relationship Id="rId2" Type="http://schemas.openxmlformats.org/officeDocument/2006/relationships/slideLayout" Target="../slideLayouts/slideLayout26.xml"/><Relationship Id="rId1" Type="http://schemas.openxmlformats.org/officeDocument/2006/relationships/tags" Target="../tags/tag168.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32.xml"/><Relationship Id="rId1" Type="http://schemas.openxmlformats.org/officeDocument/2006/relationships/tags" Target="../tags/tag169.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3.xml"/><Relationship Id="rId1" Type="http://schemas.openxmlformats.org/officeDocument/2006/relationships/tags" Target="../tags/tag170.xml"/><Relationship Id="rId5" Type="http://schemas.openxmlformats.org/officeDocument/2006/relationships/image" Target="../media/image1.png"/><Relationship Id="rId4" Type="http://schemas.openxmlformats.org/officeDocument/2006/relationships/image" Target="../media/image76.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xml"/><Relationship Id="rId1" Type="http://schemas.openxmlformats.org/officeDocument/2006/relationships/tags" Target="../tags/tag171.xml"/><Relationship Id="rId6" Type="http://schemas.openxmlformats.org/officeDocument/2006/relationships/image" Target="../media/image154.png"/><Relationship Id="rId5" Type="http://schemas.openxmlformats.org/officeDocument/2006/relationships/image" Target="../media/image1.png"/><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0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107.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95.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1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14.xml"/><Relationship Id="rId5" Type="http://schemas.microsoft.com/office/2007/relationships/hdphoto" Target="../media/hdphoto1.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1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1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eg"/><Relationship Id="rId3" Type="http://schemas.openxmlformats.org/officeDocument/2006/relationships/notesSlide" Target="../notesSlides/notesSlide18.xml"/><Relationship Id="rId7" Type="http://schemas.microsoft.com/office/2007/relationships/hdphoto" Target="../media/hdphoto2.wdp"/><Relationship Id="rId12"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tags" Target="../tags/tag117.xml"/><Relationship Id="rId6" Type="http://schemas.openxmlformats.org/officeDocument/2006/relationships/image" Target="../media/image40.png"/><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18.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9.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21.xml"/><Relationship Id="rId7" Type="http://schemas.openxmlformats.org/officeDocument/2006/relationships/image" Target="../media/image52.jpeg"/><Relationship Id="rId2" Type="http://schemas.openxmlformats.org/officeDocument/2006/relationships/slideLayout" Target="../slideLayouts/slideLayout30.xml"/><Relationship Id="rId1" Type="http://schemas.openxmlformats.org/officeDocument/2006/relationships/tags" Target="../tags/tag12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7.jpeg"/><Relationship Id="rId2" Type="http://schemas.openxmlformats.org/officeDocument/2006/relationships/slideLayout" Target="../slideLayouts/slideLayout31.xml"/><Relationship Id="rId1" Type="http://schemas.openxmlformats.org/officeDocument/2006/relationships/tags" Target="../tags/tag12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9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26.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27.xml"/><Relationship Id="rId5" Type="http://schemas.microsoft.com/office/2007/relationships/hdphoto" Target="../media/hdphoto4.wdp"/><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28.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5.xml"/><Relationship Id="rId1" Type="http://schemas.openxmlformats.org/officeDocument/2006/relationships/tags" Target="../tags/tag129.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xml"/><Relationship Id="rId1" Type="http://schemas.openxmlformats.org/officeDocument/2006/relationships/tags" Target="../tags/tag130.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13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32.xml"/><Relationship Id="rId5" Type="http://schemas.microsoft.com/office/2007/relationships/hdphoto" Target="../media/hdphoto5.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5.xml"/><Relationship Id="rId1" Type="http://schemas.openxmlformats.org/officeDocument/2006/relationships/tags" Target="../tags/tag97.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33.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microsoft.com/office/2007/relationships/hdphoto" Target="../media/hdphoto7.wdp"/><Relationship Id="rId2" Type="http://schemas.openxmlformats.org/officeDocument/2006/relationships/slideLayout" Target="../slideLayouts/slideLayout4.xml"/><Relationship Id="rId1" Type="http://schemas.openxmlformats.org/officeDocument/2006/relationships/tags" Target="../tags/tag134.xml"/><Relationship Id="rId6" Type="http://schemas.openxmlformats.org/officeDocument/2006/relationships/image" Target="../media/image67.png"/><Relationship Id="rId5" Type="http://schemas.microsoft.com/office/2007/relationships/hdphoto" Target="../media/hdphoto6.wdp"/><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31.xml"/><Relationship Id="rId7" Type="http://schemas.openxmlformats.org/officeDocument/2006/relationships/image" Target="../media/image71.png"/><Relationship Id="rId2" Type="http://schemas.openxmlformats.org/officeDocument/2006/relationships/slideLayout" Target="../slideLayouts/slideLayout16.xml"/><Relationship Id="rId1" Type="http://schemas.openxmlformats.org/officeDocument/2006/relationships/tags" Target="../tags/tag13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35.xml"/><Relationship Id="rId1" Type="http://schemas.openxmlformats.org/officeDocument/2006/relationships/tags" Target="../tags/tag13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1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ags" Target="../tags/tag138.xml"/><Relationship Id="rId5" Type="http://schemas.microsoft.com/office/2007/relationships/hdphoto" Target="../media/hdphoto9.wdp"/><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tags" Target="../tags/tag139.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tags" Target="../tags/tag140.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3.xml"/><Relationship Id="rId1" Type="http://schemas.openxmlformats.org/officeDocument/2006/relationships/tags" Target="../tags/tag141.xml"/><Relationship Id="rId5" Type="http://schemas.openxmlformats.org/officeDocument/2006/relationships/image" Target="../media/image72.pn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0.xml"/><Relationship Id="rId1" Type="http://schemas.openxmlformats.org/officeDocument/2006/relationships/tags" Target="../tags/tag142.xml"/><Relationship Id="rId5" Type="http://schemas.microsoft.com/office/2007/relationships/hdphoto" Target="../media/hdphoto10.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98.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0.xml"/><Relationship Id="rId1" Type="http://schemas.openxmlformats.org/officeDocument/2006/relationships/tags" Target="../tags/tag143.xml"/><Relationship Id="rId5" Type="http://schemas.microsoft.com/office/2007/relationships/hdphoto" Target="../media/hdphoto10.wdp"/><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80.jpeg"/><Relationship Id="rId2" Type="http://schemas.openxmlformats.org/officeDocument/2006/relationships/slideLayout" Target="../slideLayouts/slideLayout39.xml"/><Relationship Id="rId1" Type="http://schemas.openxmlformats.org/officeDocument/2006/relationships/tags" Target="../tags/tag144.xml"/><Relationship Id="rId6" Type="http://schemas.openxmlformats.org/officeDocument/2006/relationships/image" Target="../media/image1.png"/><Relationship Id="rId5" Type="http://schemas.openxmlformats.org/officeDocument/2006/relationships/image" Target="../media/image79.sv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xml"/><Relationship Id="rId1" Type="http://schemas.openxmlformats.org/officeDocument/2006/relationships/tags" Target="../tags/tag145.xml"/><Relationship Id="rId6" Type="http://schemas.openxmlformats.org/officeDocument/2006/relationships/image" Target="../media/image1.png"/><Relationship Id="rId5" Type="http://schemas.openxmlformats.org/officeDocument/2006/relationships/image" Target="../media/image79.sv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8.xml"/><Relationship Id="rId1" Type="http://schemas.openxmlformats.org/officeDocument/2006/relationships/tags" Target="../tags/tag146.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8.xml"/><Relationship Id="rId1" Type="http://schemas.openxmlformats.org/officeDocument/2006/relationships/tags" Target="../tags/tag147.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8.xml"/><Relationship Id="rId1" Type="http://schemas.openxmlformats.org/officeDocument/2006/relationships/tags" Target="../tags/tag148.xml"/><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8.xml"/><Relationship Id="rId1" Type="http://schemas.openxmlformats.org/officeDocument/2006/relationships/tags" Target="../tags/tag149.xml"/><Relationship Id="rId5" Type="http://schemas.openxmlformats.org/officeDocument/2006/relationships/image" Target="../media/image86.jpe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8.xml"/><Relationship Id="rId1" Type="http://schemas.openxmlformats.org/officeDocument/2006/relationships/tags" Target="../tags/tag150.xml"/><Relationship Id="rId5" Type="http://schemas.microsoft.com/office/2007/relationships/hdphoto" Target="../media/hdphoto11.wdp"/><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8.xml"/><Relationship Id="rId1" Type="http://schemas.openxmlformats.org/officeDocument/2006/relationships/tags" Target="../tags/tag151.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4.xml"/><Relationship Id="rId1" Type="http://schemas.openxmlformats.org/officeDocument/2006/relationships/tags" Target="../tags/tag152.xml"/><Relationship Id="rId4" Type="http://schemas.openxmlformats.org/officeDocument/2006/relationships/image" Target="../media/image90.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1.png"/><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4.png"/><Relationship Id="rId12" Type="http://schemas.microsoft.com/office/2007/relationships/hdphoto" Target="../media/hdphoto17.wdp"/><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microsoft.com/office/2007/relationships/hdphoto" Target="../media/hdphoto14.wdp"/><Relationship Id="rId11" Type="http://schemas.openxmlformats.org/officeDocument/2006/relationships/image" Target="../media/image96.png"/><Relationship Id="rId5" Type="http://schemas.openxmlformats.org/officeDocument/2006/relationships/image" Target="../media/image93.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95.png"/><Relationship Id="rId14" Type="http://schemas.microsoft.com/office/2007/relationships/hdphoto" Target="../media/hdphoto18.wdp"/></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6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68.xml"/><Relationship Id="rId5" Type="http://schemas.openxmlformats.org/officeDocument/2006/relationships/image" Target="../media/image104.jpeg"/><Relationship Id="rId4" Type="http://schemas.microsoft.com/office/2007/relationships/hdphoto" Target="../media/hdphoto12.wdp"/></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67.xml"/><Relationship Id="rId5" Type="http://schemas.openxmlformats.org/officeDocument/2006/relationships/image" Target="../media/image108.jpeg"/><Relationship Id="rId4" Type="http://schemas.openxmlformats.org/officeDocument/2006/relationships/image" Target="../media/image107.jpeg"/></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00.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67.xml"/><Relationship Id="rId5" Type="http://schemas.openxmlformats.org/officeDocument/2006/relationships/image" Target="../media/image115.png"/><Relationship Id="rId4" Type="http://schemas.openxmlformats.org/officeDocument/2006/relationships/hyperlink" Target="http://images.google.com/url?sa=i&amp;rct=j&amp;q=&amp;source=images&amp;cd=&amp;cad=rja&amp;docid=VcM7IJJLPNLBeM&amp;tbnid=K_ynNB5F9ftmdM:&amp;ved=0CAUQjRw&amp;url=http://www.htc.com/www/smartphones/htc-one/&amp;ei=lSywUcXpGcq8jALpuIGICQ&amp;bvm=bv.47534661,d.cGE&amp;psig=AFQjCNF-WSBkJyhq3VfqZUSbavKKqOFjIg&amp;ust=1370586627359297"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1.xml"/><Relationship Id="rId1" Type="http://schemas.openxmlformats.org/officeDocument/2006/relationships/tags" Target="../tags/tag10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19.png"/><Relationship Id="rId1" Type="http://schemas.openxmlformats.org/officeDocument/2006/relationships/slideLayout" Target="../slideLayouts/slideLayout67.xml"/><Relationship Id="rId5" Type="http://schemas.microsoft.com/office/2007/relationships/hdphoto" Target="../media/hdphoto20.wdp"/><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35.xml"/><Relationship Id="rId1" Type="http://schemas.openxmlformats.org/officeDocument/2006/relationships/tags" Target="../tags/tag15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1.xml"/><Relationship Id="rId1" Type="http://schemas.openxmlformats.org/officeDocument/2006/relationships/tags" Target="../tags/tag10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6.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0.xml"/><Relationship Id="rId1" Type="http://schemas.openxmlformats.org/officeDocument/2006/relationships/tags" Target="../tags/tag15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0.xml"/><Relationship Id="rId1" Type="http://schemas.openxmlformats.org/officeDocument/2006/relationships/tags" Target="../tags/tag15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0.xml"/><Relationship Id="rId1" Type="http://schemas.openxmlformats.org/officeDocument/2006/relationships/tags" Target="../tags/tag15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0.xml"/><Relationship Id="rId1" Type="http://schemas.openxmlformats.org/officeDocument/2006/relationships/tags" Target="../tags/tag1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6628" y="1783959"/>
            <a:ext cx="4645250" cy="2889114"/>
          </a:xfrm>
        </p:spPr>
        <p:txBody>
          <a:bodyPr vert="horz" lIns="91440" tIns="45720" rIns="91440" bIns="45720" rtlCol="0" anchor="b">
            <a:normAutofit/>
          </a:bodyPr>
          <a:lstStyle/>
          <a:p>
            <a:pPr defTabSz="914400"/>
            <a:r>
              <a:rPr lang="en-US">
                <a:solidFill>
                  <a:schemeClr val="tx1"/>
                </a:solidFill>
              </a:rPr>
              <a:t>Poisons</a:t>
            </a:r>
          </a:p>
        </p:txBody>
      </p:sp>
      <p:sp>
        <p:nvSpPr>
          <p:cNvPr id="3" name="Text Placeholder 2"/>
          <p:cNvSpPr>
            <a:spLocks noGrp="1"/>
          </p:cNvSpPr>
          <p:nvPr>
            <p:ph type="body" idx="1"/>
          </p:nvPr>
        </p:nvSpPr>
        <p:spPr>
          <a:xfrm>
            <a:off x="6746627" y="4750893"/>
            <a:ext cx="4645250" cy="1147863"/>
          </a:xfrm>
        </p:spPr>
        <p:txBody>
          <a:bodyPr vert="horz" lIns="91440" tIns="45720" rIns="91440" bIns="45720" rtlCol="0" anchor="t">
            <a:normAutofit/>
          </a:bodyPr>
          <a:lstStyle/>
          <a:p>
            <a:pPr defTabSz="914400"/>
            <a:r>
              <a:rPr lang="en-US" sz="2800" i="1">
                <a:solidFill>
                  <a:schemeClr val="tx1"/>
                </a:solidFill>
              </a:rPr>
              <a:t>More about puke than you ever cared to know</a:t>
            </a:r>
          </a:p>
        </p:txBody>
      </p:sp>
      <p:pic>
        <p:nvPicPr>
          <p:cNvPr id="6" name="Picture 2" descr="http://angelstarcreations.com/special/pet_smile/pet_smile/dog_toile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87" r="19499"/>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02232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39" name="Rectangle 3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32" name="TextBox 31">
            <a:extLst>
              <a:ext uri="{FF2B5EF4-FFF2-40B4-BE49-F238E27FC236}">
                <a16:creationId xmlns:a16="http://schemas.microsoft.com/office/drawing/2014/main" id="{6EF5E1EA-8F62-495C-E16A-FB3BC21697F1}"/>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a:ln>
                  <a:noFill/>
                </a:ln>
                <a:solidFill>
                  <a:srgbClr val="FFFFFF"/>
                </a:solidFill>
                <a:effectLst/>
                <a:uLnTx/>
                <a:uFillTx/>
                <a:latin typeface="Franklin Gothic Demi Cond"/>
                <a:ea typeface="+mn-ea"/>
                <a:cs typeface="+mn-cs"/>
              </a:rPr>
              <a:t>Poisons - Chocolate</a:t>
            </a:r>
          </a:p>
        </p:txBody>
      </p:sp>
      <p:pic>
        <p:nvPicPr>
          <p:cNvPr id="2" name="Picture 1" descr="Text&#10;&#10;Description automatically generated">
            <a:extLst>
              <a:ext uri="{FF2B5EF4-FFF2-40B4-BE49-F238E27FC236}">
                <a16:creationId xmlns:a16="http://schemas.microsoft.com/office/drawing/2014/main" id="{B7699CBC-57CC-5F5D-F2D6-7F24B84A3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06" y="75174"/>
            <a:ext cx="6554226" cy="6554226"/>
          </a:xfrm>
          <a:prstGeom prst="rect">
            <a:avLst/>
          </a:prstGeom>
        </p:spPr>
      </p:pic>
    </p:spTree>
    <p:custDataLst>
      <p:tags r:id="rId1"/>
    </p:custDataLst>
    <p:extLst>
      <p:ext uri="{BB962C8B-B14F-4D97-AF65-F5344CB8AC3E}">
        <p14:creationId xmlns:p14="http://schemas.microsoft.com/office/powerpoint/2010/main" val="864927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BA6F55C-C433-8D64-F238-C68BC0285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10" y="2231338"/>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4FA496-BB39-6773-2DE4-2A8164BCC060}"/>
              </a:ext>
            </a:extLst>
          </p:cNvPr>
          <p:cNvSpPr>
            <a:spLocks noGrp="1"/>
          </p:cNvSpPr>
          <p:nvPr>
            <p:ph type="title"/>
          </p:nvPr>
        </p:nvSpPr>
        <p:spPr>
          <a:xfrm>
            <a:off x="171450" y="393700"/>
            <a:ext cx="12020550" cy="899212"/>
          </a:xfrm>
        </p:spPr>
        <p:txBody>
          <a:bodyPr vert="horz" lIns="91440" tIns="45720" rIns="91440" bIns="45720" rtlCol="0" anchor="b">
            <a:normAutofit fontScale="90000"/>
          </a:bodyPr>
          <a:lstStyle/>
          <a:p>
            <a:r>
              <a:rPr lang="en-US" dirty="0"/>
              <a:t>Drug Reversals</a:t>
            </a:r>
          </a:p>
        </p:txBody>
      </p:sp>
      <p:sp>
        <p:nvSpPr>
          <p:cNvPr id="7" name="Content Placeholder 6">
            <a:extLst>
              <a:ext uri="{FF2B5EF4-FFF2-40B4-BE49-F238E27FC236}">
                <a16:creationId xmlns:a16="http://schemas.microsoft.com/office/drawing/2014/main" id="{1F5993F5-2811-D189-7FF5-665B242A8D33}"/>
              </a:ext>
            </a:extLst>
          </p:cNvPr>
          <p:cNvSpPr>
            <a:spLocks noGrp="1"/>
          </p:cNvSpPr>
          <p:nvPr>
            <p:ph idx="1"/>
          </p:nvPr>
        </p:nvSpPr>
        <p:spPr>
          <a:xfrm>
            <a:off x="1562100" y="1485900"/>
            <a:ext cx="10568940" cy="5372100"/>
          </a:xfrm>
        </p:spPr>
        <p:txBody>
          <a:bodyPr>
            <a:normAutofit/>
          </a:bodyPr>
          <a:lstStyle/>
          <a:p>
            <a:r>
              <a:rPr lang="en-US" sz="3600" dirty="0"/>
              <a:t>Naloxone (Narcan®): 2mg IV/IO or 4mg IM/IN </a:t>
            </a:r>
            <a:br>
              <a:rPr lang="en-US" sz="3600" dirty="0"/>
            </a:br>
            <a:r>
              <a:rPr lang="en-US" sz="3600" dirty="0"/>
              <a:t>Repeat as needed</a:t>
            </a:r>
          </a:p>
          <a:p>
            <a:endParaRPr lang="en-US" sz="3600" dirty="0"/>
          </a:p>
          <a:p>
            <a:r>
              <a:rPr lang="en-US" sz="3600" dirty="0"/>
              <a:t>Flumazenil (</a:t>
            </a:r>
            <a:r>
              <a:rPr lang="en-US" sz="3600" dirty="0" err="1"/>
              <a:t>Romazicon</a:t>
            </a:r>
            <a:r>
              <a:rPr lang="en-US" sz="3600" dirty="0"/>
              <a:t>®) 0.02mg/kg IV/IO; </a:t>
            </a:r>
            <a:br>
              <a:rPr lang="en-US" sz="3600" dirty="0"/>
            </a:br>
            <a:r>
              <a:rPr lang="en-US" sz="3600" dirty="0"/>
              <a:t>repeat every 30 - 60 min as needed 0.5 mg</a:t>
            </a:r>
          </a:p>
        </p:txBody>
      </p:sp>
    </p:spTree>
    <p:custDataLst>
      <p:tags r:id="rId2"/>
    </p:custDataLst>
    <p:extLst>
      <p:ext uri="{BB962C8B-B14F-4D97-AF65-F5344CB8AC3E}">
        <p14:creationId xmlns:p14="http://schemas.microsoft.com/office/powerpoint/2010/main" val="2803752955"/>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6B7EDA-8913-227C-16BF-9E7AD748888B}"/>
              </a:ext>
            </a:extLst>
          </p:cNvPr>
          <p:cNvSpPr>
            <a:spLocks noGrp="1"/>
          </p:cNvSpPr>
          <p:nvPr>
            <p:ph type="title"/>
          </p:nvPr>
        </p:nvSpPr>
        <p:spPr/>
        <p:txBody>
          <a:bodyPr>
            <a:normAutofit fontScale="90000"/>
          </a:bodyPr>
          <a:lstStyle/>
          <a:p>
            <a:r>
              <a:rPr lang="en-US" dirty="0"/>
              <a:t>Antibiotics</a:t>
            </a:r>
          </a:p>
        </p:txBody>
      </p:sp>
      <p:sp>
        <p:nvSpPr>
          <p:cNvPr id="7" name="Content Placeholder 6">
            <a:extLst>
              <a:ext uri="{FF2B5EF4-FFF2-40B4-BE49-F238E27FC236}">
                <a16:creationId xmlns:a16="http://schemas.microsoft.com/office/drawing/2014/main" id="{6466A8FF-5B36-7D66-87E8-52F0ACAB19C2}"/>
              </a:ext>
            </a:extLst>
          </p:cNvPr>
          <p:cNvSpPr>
            <a:spLocks noGrp="1"/>
          </p:cNvSpPr>
          <p:nvPr>
            <p:ph idx="1"/>
          </p:nvPr>
        </p:nvSpPr>
        <p:spPr/>
        <p:txBody>
          <a:bodyPr>
            <a:normAutofit/>
          </a:bodyPr>
          <a:lstStyle/>
          <a:p>
            <a:pPr marL="0" indent="0">
              <a:buNone/>
            </a:pPr>
            <a:r>
              <a:rPr lang="en-US" dirty="0"/>
              <a:t>Recommended for all open combat wounds</a:t>
            </a:r>
            <a:br>
              <a:rPr lang="en-US" dirty="0"/>
            </a:br>
            <a:endParaRPr lang="en-US" dirty="0"/>
          </a:p>
          <a:p>
            <a:r>
              <a:rPr lang="en-US" dirty="0"/>
              <a:t>If able to take PO meds consider: </a:t>
            </a:r>
            <a:br>
              <a:rPr lang="en-US" dirty="0"/>
            </a:br>
            <a:r>
              <a:rPr lang="en-US" dirty="0"/>
              <a:t>Moxifloxacin 400mg PO once a day</a:t>
            </a:r>
          </a:p>
          <a:p>
            <a:endParaRPr lang="en-US" dirty="0"/>
          </a:p>
          <a:p>
            <a:r>
              <a:rPr lang="en-US" dirty="0"/>
              <a:t>Ceftriaxone 25mg/kg IV/IM every 12 hours</a:t>
            </a:r>
          </a:p>
          <a:p>
            <a:r>
              <a:rPr lang="en-US" dirty="0"/>
              <a:t>Cefotaxime 25mg/kg IV/IM every 8 hours</a:t>
            </a:r>
          </a:p>
          <a:p>
            <a:r>
              <a:rPr lang="en-US" dirty="0"/>
              <a:t>Ertapenem 15-30 mg/kg IV/SC every 8 hours</a:t>
            </a:r>
          </a:p>
        </p:txBody>
      </p:sp>
      <p:pic>
        <p:nvPicPr>
          <p:cNvPr id="3074" name="Picture 2">
            <a:extLst>
              <a:ext uri="{FF2B5EF4-FFF2-40B4-BE49-F238E27FC236}">
                <a16:creationId xmlns:a16="http://schemas.microsoft.com/office/drawing/2014/main" id="{4FBC71DD-ABB6-CF1E-9BCE-AEAB861F8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30" t="20857"/>
          <a:stretch/>
        </p:blipFill>
        <p:spPr bwMode="auto">
          <a:xfrm>
            <a:off x="9988306" y="2824370"/>
            <a:ext cx="1714192" cy="349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817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7241-A1D0-7849-1061-482574970CA4}"/>
              </a:ext>
            </a:extLst>
          </p:cNvPr>
          <p:cNvSpPr>
            <a:spLocks noGrp="1"/>
          </p:cNvSpPr>
          <p:nvPr>
            <p:ph type="title"/>
          </p:nvPr>
        </p:nvSpPr>
        <p:spPr/>
        <p:txBody>
          <a:bodyPr>
            <a:normAutofit fontScale="90000"/>
          </a:bodyPr>
          <a:lstStyle/>
          <a:p>
            <a:r>
              <a:rPr lang="en-US" dirty="0"/>
              <a:t>Head Injuries</a:t>
            </a:r>
          </a:p>
        </p:txBody>
      </p:sp>
      <p:sp>
        <p:nvSpPr>
          <p:cNvPr id="3" name="Content Placeholder 2">
            <a:extLst>
              <a:ext uri="{FF2B5EF4-FFF2-40B4-BE49-F238E27FC236}">
                <a16:creationId xmlns:a16="http://schemas.microsoft.com/office/drawing/2014/main" id="{308F471F-DD33-A4F8-9CA9-5B69878129C5}"/>
              </a:ext>
            </a:extLst>
          </p:cNvPr>
          <p:cNvSpPr>
            <a:spLocks noGrp="1"/>
          </p:cNvSpPr>
          <p:nvPr>
            <p:ph idx="1"/>
          </p:nvPr>
        </p:nvSpPr>
        <p:spPr/>
        <p:txBody>
          <a:bodyPr/>
          <a:lstStyle/>
          <a:p>
            <a:r>
              <a:rPr lang="en-US" dirty="0"/>
              <a:t>Head Injuries:</a:t>
            </a:r>
          </a:p>
          <a:p>
            <a:r>
              <a:rPr lang="en-US" dirty="0"/>
              <a:t>150ml of 3 or 5% hypertonic saline IV/IO bolus </a:t>
            </a:r>
            <a:br>
              <a:rPr lang="en-US" dirty="0"/>
            </a:br>
            <a:r>
              <a:rPr lang="en-US" dirty="0"/>
              <a:t>over 2-5 minutes</a:t>
            </a:r>
            <a:br>
              <a:rPr lang="en-US" dirty="0"/>
            </a:br>
            <a:br>
              <a:rPr lang="en-US" dirty="0"/>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4650958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1295-E38A-5081-A70C-369AE561B304}"/>
              </a:ext>
            </a:extLst>
          </p:cNvPr>
          <p:cNvSpPr>
            <a:spLocks noGrp="1"/>
          </p:cNvSpPr>
          <p:nvPr>
            <p:ph type="title"/>
          </p:nvPr>
        </p:nvSpPr>
        <p:spPr/>
        <p:txBody>
          <a:bodyPr>
            <a:normAutofit fontScale="90000"/>
          </a:bodyPr>
          <a:lstStyle/>
          <a:p>
            <a:r>
              <a:rPr lang="en-US" dirty="0"/>
              <a:t>Motion Sickness</a:t>
            </a:r>
          </a:p>
        </p:txBody>
      </p:sp>
      <p:sp>
        <p:nvSpPr>
          <p:cNvPr id="3" name="Content Placeholder 2">
            <a:extLst>
              <a:ext uri="{FF2B5EF4-FFF2-40B4-BE49-F238E27FC236}">
                <a16:creationId xmlns:a16="http://schemas.microsoft.com/office/drawing/2014/main" id="{44FCD62D-C710-3698-BFDF-3D43AECA48F8}"/>
              </a:ext>
            </a:extLst>
          </p:cNvPr>
          <p:cNvSpPr>
            <a:spLocks noGrp="1"/>
          </p:cNvSpPr>
          <p:nvPr>
            <p:ph idx="1"/>
          </p:nvPr>
        </p:nvSpPr>
        <p:spPr/>
        <p:txBody>
          <a:bodyPr/>
          <a:lstStyle/>
          <a:p>
            <a:r>
              <a:rPr lang="en-US" dirty="0"/>
              <a:t>Maropitant (</a:t>
            </a:r>
            <a:r>
              <a:rPr lang="en-US" dirty="0" err="1"/>
              <a:t>Cerenia</a:t>
            </a:r>
            <a:r>
              <a:rPr lang="en-US" dirty="0"/>
              <a:t>) </a:t>
            </a:r>
          </a:p>
          <a:p>
            <a:pPr lvl="1"/>
            <a:r>
              <a:rPr lang="en-US" dirty="0"/>
              <a:t>For Prevention of Vomiting due to motion sickness : minimum dose of 8 mg/kg (3.6 mg/</a:t>
            </a:r>
            <a:r>
              <a:rPr lang="en-US" dirty="0" err="1"/>
              <a:t>lb</a:t>
            </a:r>
            <a:r>
              <a:rPr lang="en-US" dirty="0"/>
              <a:t>) Q24 </a:t>
            </a:r>
            <a:r>
              <a:rPr lang="en-US" dirty="0" err="1"/>
              <a:t>hr</a:t>
            </a:r>
            <a:r>
              <a:rPr lang="en-US" dirty="0"/>
              <a:t> for up to 2 consecutive days</a:t>
            </a:r>
          </a:p>
          <a:p>
            <a:pPr lvl="1"/>
            <a:r>
              <a:rPr lang="en-US" dirty="0"/>
              <a:t>Does not cause sedation</a:t>
            </a:r>
          </a:p>
          <a:p>
            <a:pPr lvl="1"/>
            <a:r>
              <a:rPr lang="en-US" dirty="0"/>
              <a:t>Veterinary labeled product</a:t>
            </a:r>
          </a:p>
          <a:p>
            <a:pPr lvl="1"/>
            <a:endParaRPr lang="en-US" dirty="0"/>
          </a:p>
        </p:txBody>
      </p:sp>
    </p:spTree>
    <p:extLst>
      <p:ext uri="{BB962C8B-B14F-4D97-AF65-F5344CB8AC3E}">
        <p14:creationId xmlns:p14="http://schemas.microsoft.com/office/powerpoint/2010/main" val="3284542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AA90-AECD-4EBB-714A-BFDC97A733F0}"/>
              </a:ext>
            </a:extLst>
          </p:cNvPr>
          <p:cNvSpPr>
            <a:spLocks noGrp="1"/>
          </p:cNvSpPr>
          <p:nvPr>
            <p:ph type="title"/>
          </p:nvPr>
        </p:nvSpPr>
        <p:spPr/>
        <p:txBody>
          <a:bodyPr>
            <a:normAutofit fontScale="90000"/>
          </a:bodyPr>
          <a:lstStyle/>
          <a:p>
            <a:r>
              <a:rPr lang="en-US" dirty="0"/>
              <a:t>Motion Sickness</a:t>
            </a:r>
          </a:p>
        </p:txBody>
      </p:sp>
      <p:sp>
        <p:nvSpPr>
          <p:cNvPr id="3" name="Content Placeholder 2">
            <a:extLst>
              <a:ext uri="{FF2B5EF4-FFF2-40B4-BE49-F238E27FC236}">
                <a16:creationId xmlns:a16="http://schemas.microsoft.com/office/drawing/2014/main" id="{1B6E5AA8-2699-4299-3363-82D89821BD8B}"/>
              </a:ext>
            </a:extLst>
          </p:cNvPr>
          <p:cNvSpPr>
            <a:spLocks noGrp="1"/>
          </p:cNvSpPr>
          <p:nvPr>
            <p:ph idx="1"/>
          </p:nvPr>
        </p:nvSpPr>
        <p:spPr/>
        <p:txBody>
          <a:bodyPr/>
          <a:lstStyle/>
          <a:p>
            <a:r>
              <a:rPr lang="en-US" dirty="0"/>
              <a:t>Promethazine (Phenergan)</a:t>
            </a:r>
          </a:p>
          <a:p>
            <a:pPr lvl="1"/>
            <a:r>
              <a:rPr lang="en-US" dirty="0"/>
              <a:t>0.2-0.5 mg/kg PO Q 6-8 </a:t>
            </a:r>
            <a:r>
              <a:rPr lang="en-US" dirty="0" err="1"/>
              <a:t>hr</a:t>
            </a:r>
            <a:r>
              <a:rPr lang="en-US" dirty="0"/>
              <a:t>; oral bioavailability is low (~10%), can be given IM</a:t>
            </a:r>
          </a:p>
          <a:p>
            <a:pPr lvl="1"/>
            <a:r>
              <a:rPr lang="en-US" dirty="0"/>
              <a:t>Avoid in hypovolemia/shock</a:t>
            </a:r>
          </a:p>
          <a:p>
            <a:pPr lvl="1"/>
            <a:r>
              <a:rPr lang="en-US" dirty="0"/>
              <a:t>Adverse effects – sedation</a:t>
            </a:r>
          </a:p>
          <a:p>
            <a:pPr lvl="1"/>
            <a:r>
              <a:rPr lang="en-US" dirty="0"/>
              <a:t>Human product</a:t>
            </a:r>
          </a:p>
          <a:p>
            <a:pPr lvl="1"/>
            <a:endParaRPr lang="en-US" dirty="0"/>
          </a:p>
        </p:txBody>
      </p:sp>
    </p:spTree>
    <p:extLst>
      <p:ext uri="{BB962C8B-B14F-4D97-AF65-F5344CB8AC3E}">
        <p14:creationId xmlns:p14="http://schemas.microsoft.com/office/powerpoint/2010/main" val="2951543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 name="Rectangle 1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descr="Fire and smoke">
            <a:extLst>
              <a:ext uri="{FF2B5EF4-FFF2-40B4-BE49-F238E27FC236}">
                <a16:creationId xmlns:a16="http://schemas.microsoft.com/office/drawing/2014/main" id="{E125BBA4-4C7C-3D34-37EA-DD6D07F091D1}"/>
              </a:ext>
            </a:extLst>
          </p:cNvPr>
          <p:cNvPicPr>
            <a:picLocks noChangeAspect="1"/>
          </p:cNvPicPr>
          <p:nvPr/>
        </p:nvPicPr>
        <p:blipFill rotWithShape="1">
          <a:blip r:embed="rId2"/>
          <a:srcRect t="14756" b="974"/>
          <a:stretch/>
        </p:blipFill>
        <p:spPr>
          <a:xfrm>
            <a:off x="20" y="-1"/>
            <a:ext cx="12191980" cy="6857999"/>
          </a:xfrm>
          <a:prstGeom prst="rect">
            <a:avLst/>
          </a:prstGeom>
        </p:spPr>
      </p:pic>
      <p:sp>
        <p:nvSpPr>
          <p:cNvPr id="15" name="Rectangle 14">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5EC17209-6822-0913-68DD-7CA53152ABFA}"/>
              </a:ext>
            </a:extLst>
          </p:cNvPr>
          <p:cNvSpPr>
            <a:spLocks noGrp="1"/>
          </p:cNvSpPr>
          <p:nvPr>
            <p:ph type="title"/>
          </p:nvPr>
        </p:nvSpPr>
        <p:spPr>
          <a:xfrm>
            <a:off x="961644" y="4572003"/>
            <a:ext cx="10268712" cy="1169121"/>
          </a:xfrm>
        </p:spPr>
        <p:txBody>
          <a:bodyPr vert="horz" lIns="91440" tIns="45720" rIns="91440" bIns="45720" rtlCol="0" anchor="ctr">
            <a:normAutofit/>
          </a:bodyPr>
          <a:lstStyle/>
          <a:p>
            <a:r>
              <a:rPr lang="en-US" cap="all">
                <a:solidFill>
                  <a:schemeClr val="bg1"/>
                </a:solidFill>
              </a:rPr>
              <a:t>Burn Injuries</a:t>
            </a:r>
          </a:p>
        </p:txBody>
      </p:sp>
      <p:sp>
        <p:nvSpPr>
          <p:cNvPr id="5" name="Text Placeholder 4">
            <a:extLst>
              <a:ext uri="{FF2B5EF4-FFF2-40B4-BE49-F238E27FC236}">
                <a16:creationId xmlns:a16="http://schemas.microsoft.com/office/drawing/2014/main" id="{BBD16F70-0287-3956-B0B6-2E750E895136}"/>
              </a:ext>
            </a:extLst>
          </p:cNvPr>
          <p:cNvSpPr>
            <a:spLocks noGrp="1"/>
          </p:cNvSpPr>
          <p:nvPr>
            <p:ph type="body" idx="1"/>
          </p:nvPr>
        </p:nvSpPr>
        <p:spPr>
          <a:xfrm>
            <a:off x="961644" y="5745015"/>
            <a:ext cx="10268712" cy="517315"/>
          </a:xfrm>
        </p:spPr>
        <p:txBody>
          <a:bodyPr vert="horz" lIns="91440" tIns="45720" rIns="91440" bIns="45720" rtlCol="0" anchor="ctr">
            <a:normAutofit/>
          </a:bodyPr>
          <a:lstStyle/>
          <a:p>
            <a:pPr algn="ctr"/>
            <a:endParaRPr lang="en-US" sz="2400">
              <a:solidFill>
                <a:schemeClr val="bg1"/>
              </a:solidFill>
            </a:endParaRPr>
          </a:p>
        </p:txBody>
      </p:sp>
    </p:spTree>
    <p:extLst>
      <p:ext uri="{BB962C8B-B14F-4D97-AF65-F5344CB8AC3E}">
        <p14:creationId xmlns:p14="http://schemas.microsoft.com/office/powerpoint/2010/main" val="15574676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5074-A529-1243-5CB5-BF16129E01D1}"/>
              </a:ext>
            </a:extLst>
          </p:cNvPr>
          <p:cNvSpPr>
            <a:spLocks noGrp="1"/>
          </p:cNvSpPr>
          <p:nvPr>
            <p:ph type="title"/>
          </p:nvPr>
        </p:nvSpPr>
        <p:spPr/>
        <p:txBody>
          <a:bodyPr>
            <a:normAutofit fontScale="90000"/>
          </a:bodyPr>
          <a:lstStyle/>
          <a:p>
            <a:r>
              <a:rPr lang="en-US" dirty="0"/>
              <a:t>BURNS</a:t>
            </a:r>
          </a:p>
        </p:txBody>
      </p:sp>
      <p:sp>
        <p:nvSpPr>
          <p:cNvPr id="3" name="Content Placeholder 2">
            <a:extLst>
              <a:ext uri="{FF2B5EF4-FFF2-40B4-BE49-F238E27FC236}">
                <a16:creationId xmlns:a16="http://schemas.microsoft.com/office/drawing/2014/main" id="{56C3D8D2-2DBD-3A55-7366-064631B7757F}"/>
              </a:ext>
            </a:extLst>
          </p:cNvPr>
          <p:cNvSpPr>
            <a:spLocks noGrp="1"/>
          </p:cNvSpPr>
          <p:nvPr>
            <p:ph idx="1"/>
          </p:nvPr>
        </p:nvSpPr>
        <p:spPr/>
        <p:txBody>
          <a:bodyPr/>
          <a:lstStyle/>
          <a:p>
            <a:r>
              <a:rPr lang="en-US" dirty="0"/>
              <a:t>Facial burns: </a:t>
            </a:r>
          </a:p>
          <a:p>
            <a:pPr lvl="1"/>
            <a:r>
              <a:rPr lang="en-US" dirty="0"/>
              <a:t>Monitor airway status and oxygen saturation </a:t>
            </a:r>
          </a:p>
          <a:p>
            <a:pPr lvl="1"/>
            <a:r>
              <a:rPr lang="en-US" dirty="0"/>
              <a:t>Consider early intubation or surgical airway for respiratory distress or oxygen desaturation</a:t>
            </a:r>
            <a:br>
              <a:rPr lang="en-US" dirty="0"/>
            </a:br>
            <a:br>
              <a:rPr lang="en-US" dirty="0"/>
            </a:br>
            <a:endParaRPr lang="en-US" dirty="0"/>
          </a:p>
          <a:p>
            <a:r>
              <a:rPr lang="en-US" dirty="0"/>
              <a:t>Dog/Human Difference:</a:t>
            </a:r>
          </a:p>
          <a:p>
            <a:pPr lvl="1"/>
            <a:r>
              <a:rPr lang="en-US" dirty="0"/>
              <a:t>Fur may hide burn tissue</a:t>
            </a:r>
          </a:p>
          <a:p>
            <a:pPr lvl="1"/>
            <a:endParaRPr lang="en-US" dirty="0"/>
          </a:p>
        </p:txBody>
      </p:sp>
    </p:spTree>
    <p:extLst>
      <p:ext uri="{BB962C8B-B14F-4D97-AF65-F5344CB8AC3E}">
        <p14:creationId xmlns:p14="http://schemas.microsoft.com/office/powerpoint/2010/main" val="31433463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ody mapping chart for estimation of percentage of body surface area in  mesocephalic dogs - Henriksson - 2022 - Journal of Veterinary Emergency and  Critical Care - Wiley Online Library">
            <a:extLst>
              <a:ext uri="{FF2B5EF4-FFF2-40B4-BE49-F238E27FC236}">
                <a16:creationId xmlns:a16="http://schemas.microsoft.com/office/drawing/2014/main" id="{774388AF-E6AF-CE6E-64F8-9E2056D31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215" y="1504983"/>
            <a:ext cx="8158785" cy="47454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099482-28CC-018A-3BDB-399DD85E0C22}"/>
              </a:ext>
            </a:extLst>
          </p:cNvPr>
          <p:cNvSpPr>
            <a:spLocks noGrp="1"/>
          </p:cNvSpPr>
          <p:nvPr>
            <p:ph type="title"/>
          </p:nvPr>
        </p:nvSpPr>
        <p:spPr/>
        <p:txBody>
          <a:bodyPr>
            <a:normAutofit fontScale="90000"/>
          </a:bodyPr>
          <a:lstStyle/>
          <a:p>
            <a:r>
              <a:rPr lang="en-US" dirty="0"/>
              <a:t>Total body surface area (TBSA)</a:t>
            </a:r>
          </a:p>
        </p:txBody>
      </p:sp>
      <p:sp>
        <p:nvSpPr>
          <p:cNvPr id="3" name="Content Placeholder 2">
            <a:extLst>
              <a:ext uri="{FF2B5EF4-FFF2-40B4-BE49-F238E27FC236}">
                <a16:creationId xmlns:a16="http://schemas.microsoft.com/office/drawing/2014/main" id="{9470A597-B1FD-0FDC-A0DD-C384757AA995}"/>
              </a:ext>
            </a:extLst>
          </p:cNvPr>
          <p:cNvSpPr>
            <a:spLocks noGrp="1"/>
          </p:cNvSpPr>
          <p:nvPr>
            <p:ph idx="1"/>
          </p:nvPr>
        </p:nvSpPr>
        <p:spPr>
          <a:xfrm>
            <a:off x="290885" y="1485901"/>
            <a:ext cx="4711810" cy="5372099"/>
          </a:xfrm>
        </p:spPr>
        <p:txBody>
          <a:bodyPr/>
          <a:lstStyle/>
          <a:p>
            <a:pPr marL="0" indent="0" algn="ctr">
              <a:buNone/>
            </a:pPr>
            <a:r>
              <a:rPr lang="en-US" dirty="0"/>
              <a:t>Calculate to the </a:t>
            </a:r>
            <a:br>
              <a:rPr lang="en-US" dirty="0"/>
            </a:br>
            <a:r>
              <a:rPr lang="en-US" dirty="0"/>
              <a:t>nearest 10%</a:t>
            </a:r>
          </a:p>
        </p:txBody>
      </p:sp>
    </p:spTree>
    <p:extLst>
      <p:ext uri="{BB962C8B-B14F-4D97-AF65-F5344CB8AC3E}">
        <p14:creationId xmlns:p14="http://schemas.microsoft.com/office/powerpoint/2010/main" val="22826958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36C0-FCFA-B475-B01E-6AA24F908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31429-0756-F5E8-31D3-DA2AAC6AE3AC}"/>
              </a:ext>
            </a:extLst>
          </p:cNvPr>
          <p:cNvSpPr>
            <a:spLocks noGrp="1"/>
          </p:cNvSpPr>
          <p:nvPr>
            <p:ph type="title"/>
          </p:nvPr>
        </p:nvSpPr>
        <p:spPr/>
        <p:txBody>
          <a:bodyPr>
            <a:normAutofit fontScale="90000"/>
          </a:bodyPr>
          <a:lstStyle/>
          <a:p>
            <a:r>
              <a:rPr lang="en-US" dirty="0"/>
              <a:t>Total body surface area (TBSA)</a:t>
            </a:r>
          </a:p>
        </p:txBody>
      </p:sp>
      <p:sp>
        <p:nvSpPr>
          <p:cNvPr id="3" name="Content Placeholder 2">
            <a:extLst>
              <a:ext uri="{FF2B5EF4-FFF2-40B4-BE49-F238E27FC236}">
                <a16:creationId xmlns:a16="http://schemas.microsoft.com/office/drawing/2014/main" id="{B9CB5DF9-87AA-3E62-1F34-59C7E05A040C}"/>
              </a:ext>
            </a:extLst>
          </p:cNvPr>
          <p:cNvSpPr>
            <a:spLocks noGrp="1"/>
          </p:cNvSpPr>
          <p:nvPr>
            <p:ph idx="1"/>
          </p:nvPr>
        </p:nvSpPr>
        <p:spPr>
          <a:xfrm>
            <a:off x="290885" y="1485901"/>
            <a:ext cx="4711810" cy="5372099"/>
          </a:xfrm>
        </p:spPr>
        <p:txBody>
          <a:bodyPr/>
          <a:lstStyle/>
          <a:p>
            <a:pPr marL="0" indent="0" algn="ctr">
              <a:buNone/>
            </a:pPr>
            <a:r>
              <a:rPr lang="en-US" dirty="0"/>
              <a:t>Card method</a:t>
            </a:r>
            <a:br>
              <a:rPr lang="en-US" dirty="0"/>
            </a:br>
            <a:br>
              <a:rPr lang="en-US" dirty="0"/>
            </a:br>
            <a:r>
              <a:rPr lang="en-US" dirty="0"/>
              <a:t>Similar to palmar method </a:t>
            </a:r>
            <a:br>
              <a:rPr lang="en-US" dirty="0"/>
            </a:br>
            <a:br>
              <a:rPr lang="en-US" dirty="0"/>
            </a:br>
            <a:r>
              <a:rPr lang="en-US" dirty="0"/>
              <a:t>1.5% of </a:t>
            </a:r>
            <a:br>
              <a:rPr lang="en-US" dirty="0"/>
            </a:br>
            <a:r>
              <a:rPr lang="en-US" dirty="0"/>
              <a:t>65lb/30kg dog </a:t>
            </a:r>
          </a:p>
        </p:txBody>
      </p:sp>
      <p:pic>
        <p:nvPicPr>
          <p:cNvPr id="6146" name="Picture 2">
            <a:extLst>
              <a:ext uri="{FF2B5EF4-FFF2-40B4-BE49-F238E27FC236}">
                <a16:creationId xmlns:a16="http://schemas.microsoft.com/office/drawing/2014/main" id="{EE9EB93E-0E16-6935-5350-7E85C904A8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415"/>
          <a:stretch/>
        </p:blipFill>
        <p:spPr bwMode="auto">
          <a:xfrm>
            <a:off x="5742709" y="1614262"/>
            <a:ext cx="3602726" cy="524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315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F07F-A9C8-165E-93D0-99CF2B791DCC}"/>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FA49B66D-B2FA-11BC-002B-10024A79C093}"/>
              </a:ext>
            </a:extLst>
          </p:cNvPr>
          <p:cNvSpPr>
            <a:spLocks noGrp="1"/>
          </p:cNvSpPr>
          <p:nvPr>
            <p:ph idx="1"/>
          </p:nvPr>
        </p:nvSpPr>
        <p:spPr/>
        <p:txBody>
          <a:bodyPr/>
          <a:lstStyle/>
          <a:p>
            <a:pPr marL="0" indent="0">
              <a:buNone/>
            </a:pPr>
            <a:r>
              <a:rPr lang="en-US" dirty="0"/>
              <a:t>If TBSA &gt;20%</a:t>
            </a:r>
          </a:p>
          <a:p>
            <a:r>
              <a:rPr lang="en-US" dirty="0"/>
              <a:t>Initiate IV/IO fluid rate as %TBSA x 10 ml/hr</a:t>
            </a:r>
            <a:br>
              <a:rPr lang="en-US" dirty="0"/>
            </a:br>
            <a:r>
              <a:rPr lang="en-US" sz="2400" i="1" dirty="0"/>
              <a:t>(hemorrhagic shock dose takes precedence if applicable)</a:t>
            </a:r>
            <a:br>
              <a:rPr lang="en-US" sz="2400" i="1" dirty="0"/>
            </a:br>
            <a:r>
              <a:rPr lang="en-US" dirty="0"/>
              <a:t> </a:t>
            </a:r>
          </a:p>
          <a:p>
            <a:r>
              <a:rPr lang="en-US" dirty="0"/>
              <a:t>Consider heat reflective shell / Blizzard </a:t>
            </a:r>
            <a:br>
              <a:rPr lang="en-US" dirty="0"/>
            </a:br>
            <a:endParaRPr lang="en-US" dirty="0"/>
          </a:p>
          <a:p>
            <a:pPr marL="0" indent="0">
              <a:buNone/>
            </a:pPr>
            <a:r>
              <a:rPr lang="en-US" dirty="0"/>
              <a:t>Also, See Pain Meds</a:t>
            </a:r>
          </a:p>
        </p:txBody>
      </p:sp>
    </p:spTree>
    <p:extLst>
      <p:ext uri="{BB962C8B-B14F-4D97-AF65-F5344CB8AC3E}">
        <p14:creationId xmlns:p14="http://schemas.microsoft.com/office/powerpoint/2010/main" val="1975475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EF5E1EA-8F62-495C-E16A-FB3BC21697F1}"/>
              </a:ext>
            </a:extLst>
          </p:cNvPr>
          <p:cNvSpPr txBox="1"/>
          <p:nvPr/>
        </p:nvSpPr>
        <p:spPr>
          <a:xfrm rot="16200000">
            <a:off x="-2200088" y="2921169"/>
            <a:ext cx="59786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ranklin Gothic Demi Cond"/>
                <a:ea typeface="+mn-ea"/>
                <a:cs typeface="+mn-cs"/>
              </a:rPr>
              <a:t>Poisons - Chocolate</a:t>
            </a:r>
          </a:p>
        </p:txBody>
      </p:sp>
      <p:pic>
        <p:nvPicPr>
          <p:cNvPr id="2" name="Picture 1" descr="A picture containing text&#10;&#10;Description automatically generated">
            <a:extLst>
              <a:ext uri="{FF2B5EF4-FFF2-40B4-BE49-F238E27FC236}">
                <a16:creationId xmlns:a16="http://schemas.microsoft.com/office/drawing/2014/main" id="{0352E326-27C0-C95E-1C9D-2CE95379D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054" y="126331"/>
            <a:ext cx="3429000" cy="3429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2AF5189B-997F-0CFC-611B-AB350A789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370" y="3632739"/>
            <a:ext cx="3429000" cy="3429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65F474-1525-E166-70F4-C01EFB48B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054" y="3632739"/>
            <a:ext cx="3429000" cy="3429000"/>
          </a:xfrm>
          <a:prstGeom prst="rect">
            <a:avLst/>
          </a:prstGeom>
        </p:spPr>
      </p:pic>
      <p:pic>
        <p:nvPicPr>
          <p:cNvPr id="5" name="Picture 4" descr="A picture containing qr code&#10;&#10;Description automatically generated">
            <a:extLst>
              <a:ext uri="{FF2B5EF4-FFF2-40B4-BE49-F238E27FC236}">
                <a16:creationId xmlns:a16="http://schemas.microsoft.com/office/drawing/2014/main" id="{1BE132FA-664F-C3AC-F8FA-EA74E29609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0370" y="126331"/>
            <a:ext cx="3429000" cy="3429000"/>
          </a:xfrm>
          <a:prstGeom prst="rect">
            <a:avLst/>
          </a:prstGeom>
        </p:spPr>
      </p:pic>
      <p:sp>
        <p:nvSpPr>
          <p:cNvPr id="6" name="TextBox 5">
            <a:extLst>
              <a:ext uri="{FF2B5EF4-FFF2-40B4-BE49-F238E27FC236}">
                <a16:creationId xmlns:a16="http://schemas.microsoft.com/office/drawing/2014/main" id="{5F75A3A9-D0C8-6804-047A-CF6B6370B018}"/>
              </a:ext>
            </a:extLst>
          </p:cNvPr>
          <p:cNvSpPr txBox="1"/>
          <p:nvPr/>
        </p:nvSpPr>
        <p:spPr>
          <a:xfrm>
            <a:off x="10501612" y="951677"/>
            <a:ext cx="15941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i UI"/>
                <a:ea typeface="+mn-ea"/>
                <a:cs typeface="+mn-cs"/>
              </a:rPr>
              <a:t>FATAL </a:t>
            </a:r>
            <a:br>
              <a:rPr kumimoji="0" lang="en-US" sz="2400" b="1" i="0" u="none" strike="noStrike" kern="1200" cap="none" spc="0" normalizeH="0" baseline="0" noProof="0" dirty="0">
                <a:ln>
                  <a:noFill/>
                </a:ln>
                <a:solidFill>
                  <a:prstClr val="black"/>
                </a:solidFill>
                <a:effectLst/>
                <a:uLnTx/>
                <a:uFillTx/>
                <a:latin typeface="Segoi UI"/>
                <a:ea typeface="+mn-ea"/>
                <a:cs typeface="+mn-cs"/>
              </a:rPr>
            </a:br>
            <a:r>
              <a:rPr kumimoji="0" lang="en-US" sz="2400" b="1" i="0" u="none" strike="noStrike" kern="1200" cap="none" spc="0" normalizeH="0" baseline="0" noProof="0" dirty="0">
                <a:ln>
                  <a:noFill/>
                </a:ln>
                <a:solidFill>
                  <a:prstClr val="black"/>
                </a:solidFill>
                <a:effectLst/>
                <a:uLnTx/>
                <a:uFillTx/>
                <a:latin typeface="Segoi UI"/>
                <a:ea typeface="+mn-ea"/>
                <a:cs typeface="+mn-cs"/>
              </a:rPr>
              <a:t>If Untreated</a:t>
            </a:r>
          </a:p>
        </p:txBody>
      </p:sp>
      <p:sp>
        <p:nvSpPr>
          <p:cNvPr id="8" name="TextBox 7">
            <a:extLst>
              <a:ext uri="{FF2B5EF4-FFF2-40B4-BE49-F238E27FC236}">
                <a16:creationId xmlns:a16="http://schemas.microsoft.com/office/drawing/2014/main" id="{F519251B-85C7-0B21-DA0F-D3D298EF73D6}"/>
              </a:ext>
            </a:extLst>
          </p:cNvPr>
          <p:cNvSpPr txBox="1"/>
          <p:nvPr/>
        </p:nvSpPr>
        <p:spPr>
          <a:xfrm>
            <a:off x="1880263" y="678599"/>
            <a:ext cx="1434765" cy="156966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Expect Vomiting and Diarrhea </a:t>
            </a:r>
            <a:endParaRPr kumimoji="0" lang="en-US" sz="2400" b="1" i="0" u="none" strike="noStrike" kern="1200" cap="none" spc="0" normalizeH="0" baseline="0" noProof="0" dirty="0">
              <a:ln>
                <a:noFill/>
              </a:ln>
              <a:solidFill>
                <a:prstClr val="black"/>
              </a:solidFill>
              <a:effectLst/>
              <a:uLnTx/>
              <a:uFillTx/>
              <a:latin typeface="Segoi UI"/>
              <a:ea typeface="+mn-ea"/>
              <a:cs typeface="+mn-cs"/>
            </a:endParaRPr>
          </a:p>
        </p:txBody>
      </p:sp>
      <p:sp>
        <p:nvSpPr>
          <p:cNvPr id="9" name="TextBox 8">
            <a:extLst>
              <a:ext uri="{FF2B5EF4-FFF2-40B4-BE49-F238E27FC236}">
                <a16:creationId xmlns:a16="http://schemas.microsoft.com/office/drawing/2014/main" id="{4C400E20-43E6-2FF4-92C0-FCE0B7DA6A38}"/>
              </a:ext>
            </a:extLst>
          </p:cNvPr>
          <p:cNvSpPr txBox="1"/>
          <p:nvPr/>
        </p:nvSpPr>
        <p:spPr>
          <a:xfrm>
            <a:off x="1167352" y="4203906"/>
            <a:ext cx="2223018" cy="156966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Expect Vomiting Diarrhea</a:t>
            </a:r>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Tachyarythmias</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Segoi UI"/>
              <a:ea typeface="+mn-ea"/>
              <a:cs typeface="+mn-cs"/>
            </a:endParaRPr>
          </a:p>
        </p:txBody>
      </p:sp>
      <p:sp>
        <p:nvSpPr>
          <p:cNvPr id="10" name="TextBox 9">
            <a:extLst>
              <a:ext uri="{FF2B5EF4-FFF2-40B4-BE49-F238E27FC236}">
                <a16:creationId xmlns:a16="http://schemas.microsoft.com/office/drawing/2014/main" id="{6C0F5FCD-34F4-FEE1-9ADB-293DB02B2206}"/>
              </a:ext>
            </a:extLst>
          </p:cNvPr>
          <p:cNvSpPr txBox="1"/>
          <p:nvPr/>
        </p:nvSpPr>
        <p:spPr>
          <a:xfrm>
            <a:off x="10549738" y="4286430"/>
            <a:ext cx="15941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i UI"/>
                <a:ea typeface="+mn-ea"/>
                <a:cs typeface="+mn-cs"/>
              </a:rPr>
              <a:t>Mild, but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i UI"/>
                <a:ea typeface="+mn-ea"/>
                <a:cs typeface="+mn-cs"/>
              </a:rPr>
              <a:t>When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i UI"/>
                <a:ea typeface="+mn-ea"/>
                <a:cs typeface="+mn-cs"/>
              </a:rPr>
              <a:t>Doubt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i UI"/>
                <a:ea typeface="+mn-ea"/>
                <a:cs typeface="+mn-cs"/>
              </a:rPr>
              <a:t>Check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i UI"/>
                <a:ea typeface="+mn-ea"/>
                <a:cs typeface="+mn-cs"/>
              </a:rPr>
              <a:t>Out</a:t>
            </a:r>
          </a:p>
        </p:txBody>
      </p:sp>
    </p:spTree>
    <p:custDataLst>
      <p:tags r:id="rId1"/>
    </p:custDataLst>
    <p:extLst>
      <p:ext uri="{BB962C8B-B14F-4D97-AF65-F5344CB8AC3E}">
        <p14:creationId xmlns:p14="http://schemas.microsoft.com/office/powerpoint/2010/main" val="129522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A4D6B-D40A-9D68-132B-85052A30F9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353AD9-160E-934A-D554-C0C15ABF12B9}"/>
              </a:ext>
            </a:extLst>
          </p:cNvPr>
          <p:cNvSpPr>
            <a:spLocks noGrp="1"/>
          </p:cNvSpPr>
          <p:nvPr>
            <p:ph type="title"/>
          </p:nvPr>
        </p:nvSpPr>
        <p:spPr/>
        <p:txBody>
          <a:bodyPr>
            <a:normAutofit fontScale="90000"/>
          </a:bodyPr>
          <a:lstStyle/>
          <a:p>
            <a:r>
              <a:rPr lang="en-US" dirty="0"/>
              <a:t>Hypothermia</a:t>
            </a:r>
          </a:p>
        </p:txBody>
      </p:sp>
      <p:sp>
        <p:nvSpPr>
          <p:cNvPr id="2" name="Content Placeholder 1">
            <a:extLst>
              <a:ext uri="{FF2B5EF4-FFF2-40B4-BE49-F238E27FC236}">
                <a16:creationId xmlns:a16="http://schemas.microsoft.com/office/drawing/2014/main" id="{4A2E736D-233C-ABA0-A06B-F8828B85CB6F}"/>
              </a:ext>
            </a:extLst>
          </p:cNvPr>
          <p:cNvSpPr>
            <a:spLocks noGrp="1"/>
          </p:cNvSpPr>
          <p:nvPr>
            <p:ph idx="1"/>
          </p:nvPr>
        </p:nvSpPr>
        <p:spPr>
          <a:xfrm>
            <a:off x="5411754" y="1485900"/>
            <a:ext cx="6608795" cy="5372099"/>
          </a:xfrm>
        </p:spPr>
        <p:txBody>
          <a:bodyPr>
            <a:normAutofit/>
          </a:bodyPr>
          <a:lstStyle/>
          <a:p>
            <a:pPr>
              <a:lnSpc>
                <a:spcPct val="90000"/>
              </a:lnSpc>
            </a:pPr>
            <a:r>
              <a:rPr lang="en-US" sz="2400" dirty="0"/>
              <a:t>Remove/protect from cold ground/air</a:t>
            </a:r>
          </a:p>
          <a:p>
            <a:pPr>
              <a:lnSpc>
                <a:spcPct val="90000"/>
              </a:lnSpc>
            </a:pPr>
            <a:endParaRPr lang="en-US" sz="2400" dirty="0"/>
          </a:p>
          <a:p>
            <a:pPr>
              <a:lnSpc>
                <a:spcPct val="90000"/>
              </a:lnSpc>
            </a:pPr>
            <a:r>
              <a:rPr lang="en-US" sz="2400" dirty="0"/>
              <a:t>Dry fur</a:t>
            </a:r>
          </a:p>
          <a:p>
            <a:pPr lvl="1">
              <a:lnSpc>
                <a:spcPct val="90000"/>
              </a:lnSpc>
            </a:pPr>
            <a:r>
              <a:rPr lang="en-US" sz="2400" dirty="0"/>
              <a:t>Snow works as sponge</a:t>
            </a:r>
          </a:p>
          <a:p>
            <a:pPr lvl="1">
              <a:lnSpc>
                <a:spcPct val="90000"/>
              </a:lnSpc>
            </a:pPr>
            <a:r>
              <a:rPr lang="en-US" sz="2400" dirty="0"/>
              <a:t>Keep fur dry as long as operationally possible if overnight</a:t>
            </a:r>
          </a:p>
          <a:p>
            <a:pPr>
              <a:lnSpc>
                <a:spcPct val="90000"/>
              </a:lnSpc>
            </a:pPr>
            <a:endParaRPr lang="en-US" sz="2400" dirty="0"/>
          </a:p>
          <a:p>
            <a:pPr lvl="1">
              <a:lnSpc>
                <a:spcPct val="90000"/>
              </a:lnSpc>
            </a:pPr>
            <a:endParaRPr lang="en-US" sz="2400" dirty="0"/>
          </a:p>
          <a:p>
            <a:pPr>
              <a:lnSpc>
                <a:spcPct val="90000"/>
              </a:lnSpc>
            </a:pPr>
            <a:endParaRPr lang="en-US" sz="2400" dirty="0"/>
          </a:p>
        </p:txBody>
      </p:sp>
      <p:pic>
        <p:nvPicPr>
          <p:cNvPr id="4" name="Picture 2" descr="May be an image of text that says 'PROJECT MED'">
            <a:extLst>
              <a:ext uri="{FF2B5EF4-FFF2-40B4-BE49-F238E27FC236}">
                <a16:creationId xmlns:a16="http://schemas.microsoft.com/office/drawing/2014/main" id="{B5EF24EF-9341-F315-6EC5-4DA7D3BD5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65" y="1638688"/>
            <a:ext cx="5066522" cy="506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627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Hypothermia</a:t>
            </a:r>
          </a:p>
        </p:txBody>
      </p:sp>
      <p:sp>
        <p:nvSpPr>
          <p:cNvPr id="2" name="Content Placeholder 1"/>
          <p:cNvSpPr>
            <a:spLocks noGrp="1"/>
          </p:cNvSpPr>
          <p:nvPr>
            <p:ph idx="1"/>
          </p:nvPr>
        </p:nvSpPr>
        <p:spPr>
          <a:xfrm>
            <a:off x="5703682" y="1485900"/>
            <a:ext cx="6080881" cy="5372099"/>
          </a:xfrm>
        </p:spPr>
        <p:txBody>
          <a:bodyPr>
            <a:normAutofit/>
          </a:bodyPr>
          <a:lstStyle/>
          <a:p>
            <a:pPr>
              <a:lnSpc>
                <a:spcPct val="90000"/>
              </a:lnSpc>
            </a:pPr>
            <a:r>
              <a:rPr lang="en-US" sz="2400" dirty="0"/>
              <a:t>Heat sources</a:t>
            </a:r>
          </a:p>
          <a:p>
            <a:pPr lvl="1">
              <a:lnSpc>
                <a:spcPct val="90000"/>
              </a:lnSpc>
            </a:pPr>
            <a:r>
              <a:rPr lang="en-US" sz="2400" dirty="0"/>
              <a:t>Warm liquids (if able to swallow)</a:t>
            </a:r>
          </a:p>
          <a:p>
            <a:pPr lvl="2">
              <a:lnSpc>
                <a:spcPct val="90000"/>
              </a:lnSpc>
            </a:pPr>
            <a:r>
              <a:rPr lang="en-US" dirty="0"/>
              <a:t>Jello (no xylitol)</a:t>
            </a:r>
          </a:p>
          <a:p>
            <a:pPr lvl="2">
              <a:lnSpc>
                <a:spcPct val="90000"/>
              </a:lnSpc>
            </a:pPr>
            <a:r>
              <a:rPr lang="en-US" dirty="0"/>
              <a:t>Soup (no salt, onion, garlic)</a:t>
            </a:r>
            <a:br>
              <a:rPr lang="en-US" dirty="0"/>
            </a:br>
            <a:endParaRPr lang="en-US" dirty="0"/>
          </a:p>
          <a:p>
            <a:pPr lvl="1">
              <a:lnSpc>
                <a:spcPct val="90000"/>
              </a:lnSpc>
            </a:pPr>
            <a:r>
              <a:rPr lang="en-US" sz="2400" dirty="0"/>
              <a:t>Water bottles, heating packs, etc</a:t>
            </a:r>
          </a:p>
          <a:p>
            <a:pPr lvl="1">
              <a:lnSpc>
                <a:spcPct val="90000"/>
              </a:lnSpc>
            </a:pPr>
            <a:endParaRPr lang="en-US" sz="2400" dirty="0"/>
          </a:p>
          <a:p>
            <a:pPr>
              <a:lnSpc>
                <a:spcPct val="90000"/>
              </a:lnSpc>
            </a:pPr>
            <a:endParaRPr lang="en-US" sz="2400" dirty="0"/>
          </a:p>
        </p:txBody>
      </p:sp>
      <p:pic>
        <p:nvPicPr>
          <p:cNvPr id="101378" name="Picture 2" descr="https://sphotos.xx.fbcdn.net/hphotos-ash4/426767_192364287546027_359130921_n.jpg"/>
          <p:cNvPicPr>
            <a:picLocks noChangeAspect="1" noChangeArrowheads="1"/>
          </p:cNvPicPr>
          <p:nvPr/>
        </p:nvPicPr>
        <p:blipFill rotWithShape="1">
          <a:blip r:embed="rId2">
            <a:extLst>
              <a:ext uri="{28A0092B-C50C-407E-A947-70E740481C1C}">
                <a14:useLocalDpi xmlns:a14="http://schemas.microsoft.com/office/drawing/2010/main" val="0"/>
              </a:ext>
            </a:extLst>
          </a:blip>
          <a:srcRect l="32314" t="30829" r="18359" b="3606"/>
          <a:stretch/>
        </p:blipFill>
        <p:spPr bwMode="auto">
          <a:xfrm flipH="1">
            <a:off x="171450" y="1585686"/>
            <a:ext cx="5063990" cy="504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698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hutterstock_13518301.jpg"/>
          <p:cNvPicPr>
            <a:picLocks noGrp="1" noChangeAspect="1"/>
          </p:cNvPicPr>
          <p:nvPr>
            <p:ph idx="1"/>
          </p:nvPr>
        </p:nvPicPr>
        <p:blipFill rotWithShape="1">
          <a:blip r:embed="rId4" cstate="print"/>
          <a:srcRect t="16483" r="-2" b="26822"/>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2" name="Title 1"/>
          <p:cNvSpPr>
            <a:spLocks noGrp="1"/>
          </p:cNvSpPr>
          <p:nvPr>
            <p:ph type="title"/>
          </p:nvPr>
        </p:nvSpPr>
        <p:spPr>
          <a:xfrm>
            <a:off x="804672" y="365125"/>
            <a:ext cx="5266155" cy="1325563"/>
          </a:xfrm>
        </p:spPr>
        <p:txBody>
          <a:bodyPr vert="horz" lIns="91440" tIns="45720" rIns="91440" bIns="45720" rtlCol="0" anchor="ctr">
            <a:normAutofit/>
          </a:bodyPr>
          <a:lstStyle/>
          <a:p>
            <a:pPr defTabSz="914400"/>
            <a:r>
              <a:rPr lang="en-US" sz="4400" dirty="0"/>
              <a:t>Questions?</a:t>
            </a:r>
          </a:p>
        </p:txBody>
      </p:sp>
      <p:sp>
        <p:nvSpPr>
          <p:cNvPr id="5" name="Content Placeholder 4">
            <a:extLst>
              <a:ext uri="{FF2B5EF4-FFF2-40B4-BE49-F238E27FC236}">
                <a16:creationId xmlns:a16="http://schemas.microsoft.com/office/drawing/2014/main" id="{28D330E3-7A07-4ACD-967C-4512EE88F752}"/>
              </a:ext>
            </a:extLst>
          </p:cNvPr>
          <p:cNvSpPr>
            <a:spLocks noGrp="1"/>
          </p:cNvSpPr>
          <p:nvPr>
            <p:ph sz="quarter" idx="12"/>
          </p:nvPr>
        </p:nvSpPr>
        <p:spPr>
          <a:xfrm>
            <a:off x="804672" y="2022601"/>
            <a:ext cx="3941499" cy="4154361"/>
          </a:xfrm>
        </p:spPr>
        <p:txBody>
          <a:bodyPr vert="horz" lIns="91440" tIns="45720" rIns="91440" bIns="45720" rtlCol="0">
            <a:normAutofit/>
          </a:bodyPr>
          <a:lstStyle/>
          <a:p>
            <a:pPr indent="-228600" defTabSz="914400"/>
            <a:r>
              <a:rPr lang="en-US" sz="2000" dirty="0">
                <a:hlinkClick r:id="rId5"/>
              </a:rPr>
              <a:t>Woof@K9MEDIC.com</a:t>
            </a:r>
            <a:endParaRPr lang="en-US" sz="2000" dirty="0"/>
          </a:p>
          <a:p>
            <a:pPr indent="-228600" defTabSz="914400"/>
            <a:r>
              <a:rPr lang="en-US" sz="2000" dirty="0">
                <a:hlinkClick r:id="rId6"/>
              </a:rPr>
              <a:t>www.Facebook.com/K9MEDIC</a:t>
            </a:r>
            <a:endParaRPr lang="en-US" sz="2000" dirty="0"/>
          </a:p>
          <a:p>
            <a:pPr indent="-228600" defTabSz="914400"/>
            <a:r>
              <a:rPr lang="en-US" sz="2000" dirty="0"/>
              <a:t>1-855-4K9-MEDIC</a:t>
            </a:r>
            <a:br>
              <a:rPr lang="en-US" sz="2000" dirty="0"/>
            </a:br>
            <a:endParaRPr lang="en-US" sz="2000" dirty="0"/>
          </a:p>
          <a:p>
            <a:pPr indent="-228600" defTabSz="914400"/>
            <a:endParaRPr lang="en-US" sz="2000" dirty="0"/>
          </a:p>
          <a:p>
            <a:pPr indent="-228600" defTabSz="914400"/>
            <a:endParaRPr lang="en-US" sz="2000" dirty="0"/>
          </a:p>
          <a:p>
            <a:pPr indent="-228600" defTabSz="914400"/>
            <a:r>
              <a:rPr lang="en-US" sz="2000" dirty="0"/>
              <a:t>Evals</a:t>
            </a:r>
          </a:p>
          <a:p>
            <a:pPr indent="-228600" defTabSz="914400"/>
            <a:r>
              <a:rPr lang="en-US" sz="2000" dirty="0"/>
              <a:t>Certs via Online Portal (2 weeks)</a:t>
            </a:r>
          </a:p>
          <a:p>
            <a:pPr indent="-228600" defTabSz="914400"/>
            <a:endParaRPr lang="en-US" sz="2000" dirty="0"/>
          </a:p>
          <a:p>
            <a:pPr indent="-228600" defTabSz="914400"/>
            <a:endParaRPr lang="en-US" sz="2000" dirty="0"/>
          </a:p>
        </p:txBody>
      </p:sp>
    </p:spTree>
    <p:custDataLst>
      <p:tags r:id="rId1"/>
    </p:custDataLst>
    <p:extLst>
      <p:ext uri="{BB962C8B-B14F-4D97-AF65-F5344CB8AC3E}">
        <p14:creationId xmlns:p14="http://schemas.microsoft.com/office/powerpoint/2010/main" val="3597137859"/>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72747A-F270-D86D-D364-81C5087985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1168E9-F3B1-BEE3-F99B-D02F751294AA}"/>
              </a:ext>
            </a:extLst>
          </p:cNvPr>
          <p:cNvSpPr/>
          <p:nvPr/>
        </p:nvSpPr>
        <p:spPr>
          <a:xfrm>
            <a:off x="-77651" y="-91403"/>
            <a:ext cx="12269651" cy="68325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i UI"/>
              <a:ea typeface="+mn-ea"/>
              <a:cs typeface="+mn-cs"/>
            </a:endParaRPr>
          </a:p>
        </p:txBody>
      </p:sp>
      <p:pic>
        <p:nvPicPr>
          <p:cNvPr id="13" name="Picture 12" descr="A dog with its tongue out&#10;&#10;Description automatically generated with medium confidence">
            <a:extLst>
              <a:ext uri="{FF2B5EF4-FFF2-40B4-BE49-F238E27FC236}">
                <a16:creationId xmlns:a16="http://schemas.microsoft.com/office/drawing/2014/main" id="{346CFB8B-D816-7DE4-E9EA-8853AE18C1E9}"/>
              </a:ext>
            </a:extLst>
          </p:cNvPr>
          <p:cNvPicPr>
            <a:picLocks noChangeAspect="1"/>
          </p:cNvPicPr>
          <p:nvPr/>
        </p:nvPicPr>
        <p:blipFill rotWithShape="1">
          <a:blip r:embed="rId4">
            <a:extLst>
              <a:ext uri="{28A0092B-C50C-407E-A947-70E740481C1C}">
                <a14:useLocalDpi xmlns:a14="http://schemas.microsoft.com/office/drawing/2010/main" val="0"/>
              </a:ext>
            </a:extLst>
          </a:blip>
          <a:srcRect l="20072" t="15838" r="43389" b="33060"/>
          <a:stretch/>
        </p:blipFill>
        <p:spPr>
          <a:xfrm flipH="1">
            <a:off x="-90981" y="-18703"/>
            <a:ext cx="3201964" cy="6717743"/>
          </a:xfrm>
          <a:prstGeom prst="rect">
            <a:avLst/>
          </a:prstGeom>
        </p:spPr>
      </p:pic>
      <p:sp>
        <p:nvSpPr>
          <p:cNvPr id="9" name="TextBox 8">
            <a:extLst>
              <a:ext uri="{FF2B5EF4-FFF2-40B4-BE49-F238E27FC236}">
                <a16:creationId xmlns:a16="http://schemas.microsoft.com/office/drawing/2014/main" id="{0471ADDF-BC9C-F5D7-6627-277D46AD831B}"/>
              </a:ext>
            </a:extLst>
          </p:cNvPr>
          <p:cNvSpPr txBox="1"/>
          <p:nvPr/>
        </p:nvSpPr>
        <p:spPr>
          <a:xfrm>
            <a:off x="10477979" y="3289663"/>
            <a:ext cx="18473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br>
              <a:rPr kumimoji="0" lang="en-US" sz="1800" b="0" i="1" u="none" strike="noStrike" kern="1200" cap="none" spc="0" normalizeH="0" baseline="0" noProof="0">
                <a:ln>
                  <a:noFill/>
                </a:ln>
                <a:solidFill>
                  <a:prstClr val="black"/>
                </a:solidFill>
                <a:effectLst/>
                <a:uLnTx/>
                <a:uFillTx/>
                <a:latin typeface="Segoi UI"/>
                <a:ea typeface="+mn-ea"/>
                <a:cs typeface="+mn-cs"/>
              </a:rPr>
            </a:br>
            <a:endParaRPr kumimoji="0" lang="en-US" sz="1800" b="0" i="0" u="none" strike="noStrike" kern="1200" cap="none" spc="0" normalizeH="0" baseline="0" noProof="0">
              <a:ln>
                <a:noFill/>
              </a:ln>
              <a:solidFill>
                <a:prstClr val="black"/>
              </a:solidFill>
              <a:effectLst/>
              <a:uLnTx/>
              <a:uFillTx/>
              <a:latin typeface="Segoi UI"/>
              <a:ea typeface="+mn-ea"/>
              <a:cs typeface="+mn-cs"/>
            </a:endParaRPr>
          </a:p>
        </p:txBody>
      </p:sp>
      <p:pic>
        <p:nvPicPr>
          <p:cNvPr id="11" name="Picture 10" descr="A picture containing drawing&#10;&#10;Description automatically generated">
            <a:extLst>
              <a:ext uri="{FF2B5EF4-FFF2-40B4-BE49-F238E27FC236}">
                <a16:creationId xmlns:a16="http://schemas.microsoft.com/office/drawing/2014/main" id="{4E9C44F0-BEE7-7AE2-D6FD-2231D477F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9615" y="2371600"/>
            <a:ext cx="7917602" cy="2114800"/>
          </a:xfrm>
          <a:prstGeom prst="rect">
            <a:avLst/>
          </a:prstGeom>
        </p:spPr>
      </p:pic>
      <p:sp>
        <p:nvSpPr>
          <p:cNvPr id="4" name="Rectangle 3">
            <a:extLst>
              <a:ext uri="{FF2B5EF4-FFF2-40B4-BE49-F238E27FC236}">
                <a16:creationId xmlns:a16="http://schemas.microsoft.com/office/drawing/2014/main" id="{52F2538D-87B6-B0CC-372B-8CA2991CF82A}"/>
              </a:ext>
            </a:extLst>
          </p:cNvPr>
          <p:cNvSpPr/>
          <p:nvPr/>
        </p:nvSpPr>
        <p:spPr>
          <a:xfrm>
            <a:off x="0" y="6678440"/>
            <a:ext cx="12269650" cy="125417"/>
          </a:xfrm>
          <a:prstGeom prst="rect">
            <a:avLst/>
          </a:prstGeom>
          <a:solidFill>
            <a:srgbClr val="8C63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Tree>
    <p:custDataLst>
      <p:tags r:id="rId1"/>
    </p:custDataLst>
    <p:extLst>
      <p:ext uri="{BB962C8B-B14F-4D97-AF65-F5344CB8AC3E}">
        <p14:creationId xmlns:p14="http://schemas.microsoft.com/office/powerpoint/2010/main" val="14172749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EBFAD1C7-4535-4F76-80CD-E79E7342E546}"/>
              </a:ext>
            </a:extLst>
          </p:cNvPr>
          <p:cNvPicPr>
            <a:picLocks noChangeAspect="1"/>
          </p:cNvPicPr>
          <p:nvPr/>
        </p:nvPicPr>
        <p:blipFill>
          <a:blip r:embed="rId3"/>
          <a:stretch>
            <a:fillRect/>
          </a:stretch>
        </p:blipFill>
        <p:spPr>
          <a:xfrm>
            <a:off x="203697" y="2505075"/>
            <a:ext cx="7241172" cy="4134144"/>
          </a:xfrm>
          <a:prstGeom prst="rect">
            <a:avLst/>
          </a:prstGeom>
        </p:spPr>
      </p:pic>
      <p:sp>
        <p:nvSpPr>
          <p:cNvPr id="2" name="Title 1">
            <a:extLst>
              <a:ext uri="{FF2B5EF4-FFF2-40B4-BE49-F238E27FC236}">
                <a16:creationId xmlns:a16="http://schemas.microsoft.com/office/drawing/2014/main" id="{5D617F2C-F24A-4C3C-8487-313447DFFCEE}"/>
              </a:ext>
            </a:extLst>
          </p:cNvPr>
          <p:cNvSpPr>
            <a:spLocks noGrp="1"/>
          </p:cNvSpPr>
          <p:nvPr>
            <p:ph type="title"/>
          </p:nvPr>
        </p:nvSpPr>
        <p:spPr/>
        <p:txBody>
          <a:bodyPr vert="horz" lIns="91440" tIns="45720" rIns="91440" bIns="45720" rtlCol="0" anchor="ctr">
            <a:normAutofit/>
          </a:bodyPr>
          <a:lstStyle/>
          <a:p>
            <a:r>
              <a:rPr lang="en-US" sz="4400" kern="1200" dirty="0">
                <a:solidFill>
                  <a:schemeClr val="tx1"/>
                </a:solidFill>
                <a:latin typeface="+mj-lt"/>
                <a:ea typeface="+mj-ea"/>
                <a:cs typeface="+mj-cs"/>
              </a:rPr>
              <a:t>For K9 Handlers – Basic Scope</a:t>
            </a:r>
          </a:p>
        </p:txBody>
      </p:sp>
      <p:sp>
        <p:nvSpPr>
          <p:cNvPr id="6" name="Content Placeholder 5">
            <a:extLst>
              <a:ext uri="{FF2B5EF4-FFF2-40B4-BE49-F238E27FC236}">
                <a16:creationId xmlns:a16="http://schemas.microsoft.com/office/drawing/2014/main" id="{A78256DE-4222-4319-84DD-3759ADBC169F}"/>
              </a:ext>
            </a:extLst>
          </p:cNvPr>
          <p:cNvSpPr>
            <a:spLocks noGrp="1"/>
          </p:cNvSpPr>
          <p:nvPr>
            <p:ph type="body" idx="1"/>
          </p:nvPr>
        </p:nvSpPr>
        <p:spPr/>
        <p:txBody>
          <a:bodyPr vert="horz" lIns="91440" tIns="45720" rIns="91440" bIns="45720" rtlCol="0">
            <a:normAutofit/>
          </a:bodyPr>
          <a:lstStyle/>
          <a:p>
            <a:r>
              <a:rPr lang="en-US" dirty="0"/>
              <a:t>Immediate Access:  </a:t>
            </a:r>
          </a:p>
        </p:txBody>
      </p:sp>
      <p:sp>
        <p:nvSpPr>
          <p:cNvPr id="34" name="Content Placeholder 33">
            <a:extLst>
              <a:ext uri="{FF2B5EF4-FFF2-40B4-BE49-F238E27FC236}">
                <a16:creationId xmlns:a16="http://schemas.microsoft.com/office/drawing/2014/main" id="{DD2883F7-01FA-47FB-8BBA-5CF1AECC0BBF}"/>
              </a:ext>
            </a:extLst>
          </p:cNvPr>
          <p:cNvSpPr>
            <a:spLocks noGrp="1"/>
          </p:cNvSpPr>
          <p:nvPr>
            <p:ph sz="half" idx="2"/>
          </p:nvPr>
        </p:nvSpPr>
        <p:spPr>
          <a:xfrm>
            <a:off x="839788" y="2505075"/>
            <a:ext cx="5965327" cy="3684588"/>
          </a:xfrm>
        </p:spPr>
        <p:txBody>
          <a:bodyPr>
            <a:normAutofit/>
          </a:bodyPr>
          <a:lstStyle/>
          <a:p>
            <a:pPr lvl="1" indent="-228600">
              <a:buFont typeface="Arial" panose="020B0604020202020204" pitchFamily="34" charset="0"/>
              <a:buChar char="•"/>
            </a:pPr>
            <a:r>
              <a:rPr lang="en-US" sz="2000" dirty="0"/>
              <a:t>Within seconds</a:t>
            </a:r>
          </a:p>
          <a:p>
            <a:pPr lvl="1"/>
            <a:r>
              <a:rPr lang="en-US" sz="2000" dirty="0"/>
              <a:t>Immediate life saving</a:t>
            </a:r>
          </a:p>
          <a:p>
            <a:pPr lvl="1" indent="-228600">
              <a:buFont typeface="Arial" panose="020B0604020202020204" pitchFamily="34" charset="0"/>
              <a:buChar char="•"/>
            </a:pPr>
            <a:r>
              <a:rPr lang="en-US" sz="2000" dirty="0"/>
              <a:t>Small enough to fit in cargo pocket or belt mount</a:t>
            </a:r>
          </a:p>
          <a:p>
            <a:pPr lvl="1" indent="-228600">
              <a:buFont typeface="Arial" panose="020B0604020202020204" pitchFamily="34" charset="0"/>
              <a:buChar char="•"/>
            </a:pPr>
            <a:endParaRPr lang="en-US" sz="2000" dirty="0"/>
          </a:p>
          <a:p>
            <a:pPr mar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endParaRPr lang="en-US" dirty="0"/>
          </a:p>
        </p:txBody>
      </p:sp>
      <p:sp>
        <p:nvSpPr>
          <p:cNvPr id="35" name="Text Placeholder 34">
            <a:extLst>
              <a:ext uri="{FF2B5EF4-FFF2-40B4-BE49-F238E27FC236}">
                <a16:creationId xmlns:a16="http://schemas.microsoft.com/office/drawing/2014/main" id="{6E128B2B-F0DA-447B-B961-A26A2D831010}"/>
              </a:ext>
            </a:extLst>
          </p:cNvPr>
          <p:cNvSpPr>
            <a:spLocks noGrp="1"/>
          </p:cNvSpPr>
          <p:nvPr>
            <p:ph type="body" sz="quarter" idx="3"/>
          </p:nvPr>
        </p:nvSpPr>
        <p:spPr>
          <a:xfrm>
            <a:off x="7212882" y="1515793"/>
            <a:ext cx="5183188" cy="823912"/>
          </a:xfrm>
        </p:spPr>
        <p:txBody>
          <a:bodyPr>
            <a:normAutofit/>
          </a:bodyPr>
          <a:lstStyle/>
          <a:p>
            <a:r>
              <a:rPr lang="en-US" dirty="0"/>
              <a:t>Vehicle/Station Based:</a:t>
            </a:r>
          </a:p>
        </p:txBody>
      </p:sp>
      <p:sp>
        <p:nvSpPr>
          <p:cNvPr id="36" name="Content Placeholder 35">
            <a:extLst>
              <a:ext uri="{FF2B5EF4-FFF2-40B4-BE49-F238E27FC236}">
                <a16:creationId xmlns:a16="http://schemas.microsoft.com/office/drawing/2014/main" id="{70BA7328-8410-42E4-BBD3-E3B853760A97}"/>
              </a:ext>
            </a:extLst>
          </p:cNvPr>
          <p:cNvSpPr>
            <a:spLocks noGrp="1"/>
          </p:cNvSpPr>
          <p:nvPr>
            <p:ph sz="quarter" idx="4"/>
          </p:nvPr>
        </p:nvSpPr>
        <p:spPr>
          <a:xfrm>
            <a:off x="7212882" y="2339705"/>
            <a:ext cx="5183188" cy="3684588"/>
          </a:xfrm>
        </p:spPr>
        <p:txBody>
          <a:bodyPr>
            <a:normAutofit/>
          </a:bodyPr>
          <a:lstStyle/>
          <a:p>
            <a:pPr lvl="1"/>
            <a:r>
              <a:rPr lang="en-US" sz="2000" dirty="0"/>
              <a:t>Within 5 minutes</a:t>
            </a:r>
          </a:p>
          <a:p>
            <a:pPr lvl="1"/>
            <a:r>
              <a:rPr lang="en-US" sz="2000" dirty="0"/>
              <a:t>Additional life saving</a:t>
            </a:r>
          </a:p>
          <a:p>
            <a:pPr lvl="1"/>
            <a:r>
              <a:rPr lang="en-US" sz="2000" dirty="0"/>
              <a:t>Everyday first aid </a:t>
            </a:r>
          </a:p>
          <a:p>
            <a:pPr lvl="1"/>
            <a:r>
              <a:rPr lang="en-US" sz="2000" dirty="0"/>
              <a:t>Small to Medium Duffle bag size</a:t>
            </a:r>
            <a:br>
              <a:rPr lang="en-US" sz="2000" dirty="0"/>
            </a:br>
            <a:br>
              <a:rPr lang="en-US" sz="2000" dirty="0"/>
            </a:br>
            <a:endParaRPr lang="en-US" dirty="0"/>
          </a:p>
        </p:txBody>
      </p:sp>
      <p:pic>
        <p:nvPicPr>
          <p:cNvPr id="40" name="Picture 39" descr="A picture containing car&#10;&#10;Description automatically generated">
            <a:extLst>
              <a:ext uri="{FF2B5EF4-FFF2-40B4-BE49-F238E27FC236}">
                <a16:creationId xmlns:a16="http://schemas.microsoft.com/office/drawing/2014/main" id="{FF43A655-7F05-4090-9C2D-2C2553030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510" y="4654776"/>
            <a:ext cx="3968885" cy="1984443"/>
          </a:xfrm>
          <a:prstGeom prst="rect">
            <a:avLst/>
          </a:prstGeom>
        </p:spPr>
      </p:pic>
      <p:pic>
        <p:nvPicPr>
          <p:cNvPr id="51" name="Graphic 50" descr="Arrow: Clockwise curve with solid fill">
            <a:extLst>
              <a:ext uri="{FF2B5EF4-FFF2-40B4-BE49-F238E27FC236}">
                <a16:creationId xmlns:a16="http://schemas.microsoft.com/office/drawing/2014/main" id="{227165C9-9A95-41DC-80B3-ECA4C0C2BC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206465">
            <a:off x="1438032" y="3626723"/>
            <a:ext cx="914400" cy="1174065"/>
          </a:xfrm>
          <a:prstGeom prst="rect">
            <a:avLst/>
          </a:prstGeom>
        </p:spPr>
      </p:pic>
      <p:pic>
        <p:nvPicPr>
          <p:cNvPr id="54" name="Graphic 53" descr="Arrow: Clockwise curve with solid fill">
            <a:extLst>
              <a:ext uri="{FF2B5EF4-FFF2-40B4-BE49-F238E27FC236}">
                <a16:creationId xmlns:a16="http://schemas.microsoft.com/office/drawing/2014/main" id="{D4EF1675-9902-418A-9AFA-29A4AC79C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085666">
            <a:off x="10789004" y="3654348"/>
            <a:ext cx="936906" cy="1174065"/>
          </a:xfrm>
          <a:prstGeom prst="rect">
            <a:avLst/>
          </a:prstGeom>
        </p:spPr>
      </p:pic>
      <p:pic>
        <p:nvPicPr>
          <p:cNvPr id="58" name="Picture 57">
            <a:extLst>
              <a:ext uri="{FF2B5EF4-FFF2-40B4-BE49-F238E27FC236}">
                <a16:creationId xmlns:a16="http://schemas.microsoft.com/office/drawing/2014/main" id="{9BCF2F59-AD85-4932-9FEC-6D293AE0672C}"/>
              </a:ext>
            </a:extLst>
          </p:cNvPr>
          <p:cNvPicPr>
            <a:picLocks noChangeAspect="1"/>
          </p:cNvPicPr>
          <p:nvPr/>
        </p:nvPicPr>
        <p:blipFill rotWithShape="1">
          <a:blip r:embed="rId7"/>
          <a:srcRect b="8151"/>
          <a:stretch/>
        </p:blipFill>
        <p:spPr>
          <a:xfrm>
            <a:off x="2287844" y="3608211"/>
            <a:ext cx="336174" cy="325881"/>
          </a:xfrm>
          <a:prstGeom prst="rect">
            <a:avLst/>
          </a:prstGeom>
        </p:spPr>
      </p:pic>
    </p:spTree>
    <p:custDataLst>
      <p:tags r:id="rId1"/>
    </p:custDataLst>
    <p:extLst>
      <p:ext uri="{BB962C8B-B14F-4D97-AF65-F5344CB8AC3E}">
        <p14:creationId xmlns:p14="http://schemas.microsoft.com/office/powerpoint/2010/main" val="42588368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FB5A94-D364-4E0F-8C37-AB69A1C3E32A}"/>
              </a:ext>
            </a:extLst>
          </p:cNvPr>
          <p:cNvSpPr>
            <a:spLocks noGrp="1"/>
          </p:cNvSpPr>
          <p:nvPr>
            <p:ph type="title"/>
          </p:nvPr>
        </p:nvSpPr>
        <p:spPr>
          <a:xfrm>
            <a:off x="589560" y="856180"/>
            <a:ext cx="4560584" cy="1128068"/>
          </a:xfrm>
        </p:spPr>
        <p:txBody>
          <a:bodyPr anchor="ctr">
            <a:normAutofit/>
          </a:bodyPr>
          <a:lstStyle/>
          <a:p>
            <a:r>
              <a:rPr lang="en-US" sz="3700" dirty="0"/>
              <a:t>The “Oh $H!+T” Kit</a:t>
            </a:r>
          </a:p>
        </p:txBody>
      </p:sp>
      <p:sp>
        <p:nvSpPr>
          <p:cNvPr id="8" name="Content Placeholder 7">
            <a:extLst>
              <a:ext uri="{FF2B5EF4-FFF2-40B4-BE49-F238E27FC236}">
                <a16:creationId xmlns:a16="http://schemas.microsoft.com/office/drawing/2014/main" id="{B6DB0D76-B28A-48B2-97C7-B4DD98EB0B4A}"/>
              </a:ext>
            </a:extLst>
          </p:cNvPr>
          <p:cNvSpPr>
            <a:spLocks noGrp="1"/>
          </p:cNvSpPr>
          <p:nvPr>
            <p:ph idx="1"/>
          </p:nvPr>
        </p:nvSpPr>
        <p:spPr>
          <a:xfrm>
            <a:off x="590719" y="2330505"/>
            <a:ext cx="4559425" cy="3979585"/>
          </a:xfrm>
        </p:spPr>
        <p:txBody>
          <a:bodyPr anchor="ctr">
            <a:normAutofit/>
          </a:bodyPr>
          <a:lstStyle/>
          <a:p>
            <a:r>
              <a:rPr lang="en-US" sz="2000" dirty="0"/>
              <a:t>Accessible within seconds!</a:t>
            </a:r>
          </a:p>
          <a:p>
            <a:pPr lvl="1"/>
            <a:r>
              <a:rPr lang="en-US" sz="1600" dirty="0"/>
              <a:t>Ability to treat immediate life threats </a:t>
            </a:r>
            <a:br>
              <a:rPr lang="en-US" sz="1600" dirty="0"/>
            </a:br>
            <a:r>
              <a:rPr lang="en-US" sz="1600" dirty="0"/>
              <a:t>for Handler and their K9</a:t>
            </a:r>
            <a:br>
              <a:rPr lang="en-US" sz="1600" dirty="0"/>
            </a:br>
            <a:endParaRPr lang="en-US" sz="1600" dirty="0"/>
          </a:p>
          <a:p>
            <a:endParaRPr lang="en-US" sz="1600" dirty="0"/>
          </a:p>
        </p:txBody>
      </p:sp>
      <p:pic>
        <p:nvPicPr>
          <p:cNvPr id="21" name="Picture 20">
            <a:extLst>
              <a:ext uri="{FF2B5EF4-FFF2-40B4-BE49-F238E27FC236}">
                <a16:creationId xmlns:a16="http://schemas.microsoft.com/office/drawing/2014/main" id="{AC344CDF-0230-4799-95C2-752A72B767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3" b="97267" l="426" r="99574">
                        <a14:foregroundMark x1="4752" y1="7081" x2="12766" y2="8696"/>
                        <a14:foregroundMark x1="12766" y1="8696" x2="5745" y2="18012"/>
                        <a14:foregroundMark x1="5745" y1="18012" x2="4255" y2="34037"/>
                        <a14:foregroundMark x1="4255" y1="34037" x2="5319" y2="47453"/>
                        <a14:foregroundMark x1="5319" y1="47453" x2="3050" y2="60621"/>
                        <a14:foregroundMark x1="3050" y1="60621" x2="11135" y2="65466"/>
                        <a14:foregroundMark x1="11135" y1="65466" x2="9007" y2="77516"/>
                        <a14:foregroundMark x1="9007" y1="77516" x2="13262" y2="88323"/>
                        <a14:foregroundMark x1="13262" y1="88323" x2="16809" y2="93540"/>
                        <a14:foregroundMark x1="5674" y1="95528" x2="6667" y2="75528"/>
                        <a14:foregroundMark x1="6667" y1="75528" x2="1489" y2="26335"/>
                        <a14:foregroundMark x1="1489" y1="26335" x2="1773" y2="13913"/>
                        <a14:foregroundMark x1="1773" y1="13913" x2="4681" y2="2981"/>
                        <a14:foregroundMark x1="4681" y1="2981" x2="5957" y2="38261"/>
                        <a14:foregroundMark x1="11418" y1="21863" x2="15887" y2="29441"/>
                        <a14:foregroundMark x1="15887" y1="29441" x2="16950" y2="45217"/>
                        <a14:foregroundMark x1="16950" y1="45217" x2="15035" y2="51677"/>
                        <a14:foregroundMark x1="10567" y1="6832" x2="11986" y2="5093"/>
                        <a14:foregroundMark x1="2340" y1="19255" x2="1135" y2="39752"/>
                        <a14:foregroundMark x1="8369" y1="4224" x2="10567" y2="10807"/>
                        <a14:foregroundMark x1="10993" y1="5714" x2="14752" y2="21242"/>
                        <a14:foregroundMark x1="16809" y1="46211" x2="28794" y2="57391"/>
                        <a14:foregroundMark x1="28794" y1="57391" x2="43830" y2="60373"/>
                        <a14:foregroundMark x1="43830" y1="60373" x2="56879" y2="59006"/>
                        <a14:foregroundMark x1="56879" y1="59006" x2="60993" y2="60124"/>
                        <a14:foregroundMark x1="62270" y1="65217" x2="44965" y2="82609"/>
                        <a14:foregroundMark x1="44965" y1="82609" x2="56170" y2="83975"/>
                        <a14:foregroundMark x1="56170" y1="83975" x2="49645" y2="92422"/>
                        <a14:foregroundMark x1="49645" y1="92422" x2="53617" y2="83727"/>
                        <a14:foregroundMark x1="53617" y1="83727" x2="56241" y2="72547"/>
                        <a14:foregroundMark x1="56241" y1="72547" x2="62837" y2="58012"/>
                        <a14:foregroundMark x1="62837" y1="58012" x2="64468" y2="72671"/>
                        <a14:foregroundMark x1="64468" y1="72671" x2="73991" y2="66527"/>
                        <a14:foregroundMark x1="69711" y1="85970" x2="66312" y2="90062"/>
                        <a14:foregroundMark x1="70295" y1="79487" x2="70851" y2="78012"/>
                        <a14:foregroundMark x1="66312" y1="90062" x2="70287" y2="79509"/>
                        <a14:foregroundMark x1="70851" y1="78012" x2="70922" y2="58509"/>
                        <a14:foregroundMark x1="70922" y1="58509" x2="76051" y2="45522"/>
                        <a14:foregroundMark x1="76348" y1="46135" x2="73191" y2="63478"/>
                        <a14:foregroundMark x1="73191" y1="63478" x2="74184" y2="41988"/>
                        <a14:foregroundMark x1="73972" y1="44845" x2="69291" y2="64845"/>
                        <a14:foregroundMark x1="69291" y1="64845" x2="58014" y2="87702"/>
                        <a14:foregroundMark x1="58014" y1="87702" x2="51418" y2="95528"/>
                        <a14:foregroundMark x1="51418" y1="95528" x2="851" y2="97143"/>
                        <a14:foregroundMark x1="851" y1="97143" x2="59078" y2="85342"/>
                        <a14:foregroundMark x1="78762" y1="88678" x2="85461" y2="89814"/>
                        <a14:foregroundMark x1="76394" y1="88277" x2="76624" y2="88316"/>
                        <a14:foregroundMark x1="70235" y1="87233" x2="75458" y2="88118"/>
                        <a14:foregroundMark x1="59078" y1="85342" x2="69767" y2="87154"/>
                        <a14:foregroundMark x1="85461" y1="89814" x2="92979" y2="89814"/>
                        <a14:foregroundMark x1="92979" y1="89814" x2="99716" y2="90807"/>
                        <a14:foregroundMark x1="95390" y1="95528" x2="66950" y2="95901"/>
                        <a14:foregroundMark x1="66950" y1="95901" x2="79291" y2="93540"/>
                        <a14:foregroundMark x1="79291" y1="93540" x2="91915" y2="94410"/>
                        <a14:foregroundMark x1="91915" y1="94410" x2="91915" y2="94410"/>
                        <a14:foregroundMark x1="73972" y1="97267" x2="426" y2="88820"/>
                        <a14:foregroundMark x1="50993" y1="71801" x2="38440" y2="77888"/>
                        <a14:foregroundMark x1="38440" y1="77888" x2="36738" y2="71801"/>
                        <a14:backgroundMark x1="73972" y1="88820" x2="73972" y2="88820"/>
                        <a14:backgroundMark x1="72837" y1="82236" x2="72837" y2="82236"/>
                        <a14:backgroundMark x1="75745" y1="65839" x2="75745" y2="65839"/>
                        <a14:backgroundMark x1="75745" y1="65839" x2="72979" y2="78882"/>
                        <a14:backgroundMark x1="76312" y1="66087" x2="76312" y2="66087"/>
                        <a14:backgroundMark x1="76312" y1="65217" x2="76312" y2="65217"/>
                        <a14:backgroundMark x1="76312" y1="62360" x2="76879" y2="68944"/>
                        <a14:backgroundMark x1="77163" y1="43727" x2="77163" y2="43727"/>
                        <a14:backgroundMark x1="76738" y1="43975" x2="76738" y2="43975"/>
                        <a14:backgroundMark x1="76738" y1="43975" x2="76738" y2="43975"/>
                        <a14:backgroundMark x1="76596" y1="43975" x2="76596" y2="43975"/>
                        <a14:backgroundMark x1="76596" y1="43975" x2="76596" y2="43975"/>
                        <a14:backgroundMark x1="76454" y1="43975" x2="76454" y2="43975"/>
                        <a14:backgroundMark x1="76454" y1="43975" x2="76454" y2="43975"/>
                        <a14:backgroundMark x1="76454" y1="44596" x2="76454" y2="44596"/>
                        <a14:backgroundMark x1="76454" y1="44596" x2="76454" y2="44596"/>
                        <a14:backgroundMark x1="76454" y1="44596" x2="76454" y2="44596"/>
                        <a14:backgroundMark x1="77305" y1="44596" x2="77305" y2="44596"/>
                        <a14:backgroundMark x1="76596" y1="43106" x2="77447" y2="43975"/>
                        <a14:backgroundMark x1="76454" y1="43354" x2="78085" y2="44845"/>
                        <a14:backgroundMark x1="71631" y1="78261" x2="74043" y2="85466"/>
                        <a14:backgroundMark x1="71560" y1="81491" x2="77163" y2="86832"/>
                        <a14:backgroundMark x1="77163" y1="86832" x2="79433" y2="86832"/>
                        <a14:backgroundMark x1="71064" y1="82609" x2="71277" y2="87081"/>
                      </a14:backgroundRemoval>
                    </a14:imgEffect>
                  </a14:imgLayer>
                </a14:imgProps>
              </a:ext>
            </a:extLst>
          </a:blip>
          <a:srcRect r="25237"/>
          <a:stretch/>
        </p:blipFill>
        <p:spPr>
          <a:xfrm>
            <a:off x="5739705" y="1341675"/>
            <a:ext cx="5955472" cy="3912114"/>
          </a:xfrm>
          <a:prstGeom prst="rect">
            <a:avLst/>
          </a:prstGeom>
        </p:spPr>
      </p:pic>
      <p:pic>
        <p:nvPicPr>
          <p:cNvPr id="23" name="Picture 22">
            <a:extLst>
              <a:ext uri="{FF2B5EF4-FFF2-40B4-BE49-F238E27FC236}">
                <a16:creationId xmlns:a16="http://schemas.microsoft.com/office/drawing/2014/main" id="{83F19BA8-2342-4F53-8179-2424749038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33" b="97267" l="426" r="99574">
                        <a14:foregroundMark x1="4752" y1="7081" x2="12766" y2="8696"/>
                        <a14:foregroundMark x1="12766" y1="8696" x2="5745" y2="18012"/>
                        <a14:foregroundMark x1="5745" y1="18012" x2="4255" y2="34037"/>
                        <a14:foregroundMark x1="4255" y1="34037" x2="5319" y2="47453"/>
                        <a14:foregroundMark x1="5319" y1="47453" x2="3050" y2="60621"/>
                        <a14:foregroundMark x1="3050" y1="60621" x2="11135" y2="65466"/>
                        <a14:foregroundMark x1="11135" y1="65466" x2="9007" y2="77516"/>
                        <a14:foregroundMark x1="9007" y1="77516" x2="13262" y2="88323"/>
                        <a14:foregroundMark x1="13262" y1="88323" x2="16809" y2="93540"/>
                        <a14:foregroundMark x1="5674" y1="95528" x2="6667" y2="75528"/>
                        <a14:foregroundMark x1="6667" y1="75528" x2="1489" y2="26335"/>
                        <a14:foregroundMark x1="1489" y1="26335" x2="1773" y2="13913"/>
                        <a14:foregroundMark x1="1773" y1="13913" x2="4681" y2="2981"/>
                        <a14:foregroundMark x1="4681" y1="2981" x2="5957" y2="38261"/>
                        <a14:foregroundMark x1="11418" y1="21863" x2="15887" y2="29441"/>
                        <a14:foregroundMark x1="15887" y1="29441" x2="16950" y2="45217"/>
                        <a14:foregroundMark x1="16950" y1="45217" x2="15035" y2="51677"/>
                        <a14:foregroundMark x1="10567" y1="6832" x2="11986" y2="5093"/>
                        <a14:foregroundMark x1="2340" y1="19255" x2="1135" y2="39752"/>
                        <a14:foregroundMark x1="8369" y1="4224" x2="10567" y2="10807"/>
                        <a14:foregroundMark x1="10993" y1="5714" x2="14752" y2="21242"/>
                        <a14:foregroundMark x1="16809" y1="46211" x2="28794" y2="57391"/>
                        <a14:foregroundMark x1="28794" y1="57391" x2="43830" y2="60373"/>
                        <a14:foregroundMark x1="43830" y1="60373" x2="56879" y2="59006"/>
                        <a14:foregroundMark x1="56879" y1="59006" x2="60993" y2="60124"/>
                        <a14:foregroundMark x1="62270" y1="65217" x2="44965" y2="82609"/>
                        <a14:foregroundMark x1="44965" y1="82609" x2="56170" y2="83975"/>
                        <a14:foregroundMark x1="56170" y1="83975" x2="49645" y2="92422"/>
                        <a14:foregroundMark x1="49645" y1="92422" x2="53617" y2="83727"/>
                        <a14:foregroundMark x1="53617" y1="83727" x2="56241" y2="72547"/>
                        <a14:foregroundMark x1="56241" y1="72547" x2="62837" y2="58012"/>
                        <a14:foregroundMark x1="62837" y1="58012" x2="64468" y2="72671"/>
                        <a14:foregroundMark x1="64468" y1="72671" x2="73991" y2="66527"/>
                        <a14:foregroundMark x1="69711" y1="85970" x2="66312" y2="90062"/>
                        <a14:foregroundMark x1="70295" y1="79487" x2="70851" y2="78012"/>
                        <a14:foregroundMark x1="66312" y1="90062" x2="70287" y2="79509"/>
                        <a14:foregroundMark x1="70851" y1="78012" x2="70922" y2="58509"/>
                        <a14:foregroundMark x1="70922" y1="58509" x2="76051" y2="45522"/>
                        <a14:foregroundMark x1="76348" y1="46135" x2="73191" y2="63478"/>
                        <a14:foregroundMark x1="73191" y1="63478" x2="74184" y2="41988"/>
                        <a14:foregroundMark x1="73972" y1="44845" x2="69291" y2="64845"/>
                        <a14:foregroundMark x1="69291" y1="64845" x2="58014" y2="87702"/>
                        <a14:foregroundMark x1="58014" y1="87702" x2="51418" y2="95528"/>
                        <a14:foregroundMark x1="51418" y1="95528" x2="851" y2="97143"/>
                        <a14:foregroundMark x1="851" y1="97143" x2="59078" y2="85342"/>
                        <a14:foregroundMark x1="78762" y1="88678" x2="85461" y2="89814"/>
                        <a14:foregroundMark x1="76394" y1="88277" x2="76624" y2="88316"/>
                        <a14:foregroundMark x1="70235" y1="87233" x2="75458" y2="88118"/>
                        <a14:foregroundMark x1="59078" y1="85342" x2="69767" y2="87154"/>
                        <a14:foregroundMark x1="85461" y1="89814" x2="92979" y2="89814"/>
                        <a14:foregroundMark x1="92979" y1="89814" x2="99716" y2="90807"/>
                        <a14:foregroundMark x1="95390" y1="95528" x2="66950" y2="95901"/>
                        <a14:foregroundMark x1="66950" y1="95901" x2="79291" y2="93540"/>
                        <a14:foregroundMark x1="79291" y1="93540" x2="91915" y2="94410"/>
                        <a14:foregroundMark x1="91915" y1="94410" x2="91915" y2="94410"/>
                        <a14:foregroundMark x1="73972" y1="97267" x2="426" y2="88820"/>
                        <a14:foregroundMark x1="50993" y1="71801" x2="38440" y2="77888"/>
                        <a14:foregroundMark x1="38440" y1="77888" x2="36738" y2="71801"/>
                        <a14:backgroundMark x1="73972" y1="88820" x2="73972" y2="88820"/>
                        <a14:backgroundMark x1="72837" y1="82236" x2="72837" y2="82236"/>
                        <a14:backgroundMark x1="75745" y1="65839" x2="75745" y2="65839"/>
                        <a14:backgroundMark x1="75745" y1="65839" x2="72979" y2="78882"/>
                        <a14:backgroundMark x1="76312" y1="66087" x2="76312" y2="66087"/>
                        <a14:backgroundMark x1="76312" y1="65217" x2="76312" y2="65217"/>
                        <a14:backgroundMark x1="76312" y1="62360" x2="76879" y2="68944"/>
                        <a14:backgroundMark x1="77163" y1="43727" x2="77163" y2="43727"/>
                        <a14:backgroundMark x1="76738" y1="43975" x2="76738" y2="43975"/>
                        <a14:backgroundMark x1="76738" y1="43975" x2="76738" y2="43975"/>
                        <a14:backgroundMark x1="76596" y1="43975" x2="76596" y2="43975"/>
                        <a14:backgroundMark x1="76596" y1="43975" x2="76596" y2="43975"/>
                        <a14:backgroundMark x1="76454" y1="43975" x2="76454" y2="43975"/>
                        <a14:backgroundMark x1="76454" y1="43975" x2="76454" y2="43975"/>
                        <a14:backgroundMark x1="76454" y1="44596" x2="76454" y2="44596"/>
                        <a14:backgroundMark x1="76454" y1="44596" x2="76454" y2="44596"/>
                        <a14:backgroundMark x1="76454" y1="44596" x2="76454" y2="44596"/>
                        <a14:backgroundMark x1="77305" y1="44596" x2="77305" y2="44596"/>
                        <a14:backgroundMark x1="76596" y1="43106" x2="77447" y2="43975"/>
                        <a14:backgroundMark x1="76454" y1="43354" x2="78085" y2="44845"/>
                        <a14:backgroundMark x1="71631" y1="78261" x2="74043" y2="85466"/>
                        <a14:backgroundMark x1="71560" y1="81491" x2="77163" y2="86832"/>
                        <a14:backgroundMark x1="77163" y1="86832" x2="79433" y2="86832"/>
                        <a14:backgroundMark x1="71064" y1="82609" x2="71277" y2="87081"/>
                      </a14:backgroundRemoval>
                    </a14:imgEffect>
                  </a14:imgLayer>
                </a14:imgProps>
              </a:ext>
            </a:extLst>
          </a:blip>
          <a:srcRect b="25263"/>
          <a:stretch/>
        </p:blipFill>
        <p:spPr>
          <a:xfrm>
            <a:off x="5739704" y="1341674"/>
            <a:ext cx="7965791" cy="2933547"/>
          </a:xfrm>
          <a:prstGeom prst="rect">
            <a:avLst/>
          </a:prstGeom>
        </p:spPr>
      </p:pic>
      <p:pic>
        <p:nvPicPr>
          <p:cNvPr id="25" name="Graphic 24" descr="Arrow: Clockwise curve with solid fill">
            <a:extLst>
              <a:ext uri="{FF2B5EF4-FFF2-40B4-BE49-F238E27FC236}">
                <a16:creationId xmlns:a16="http://schemas.microsoft.com/office/drawing/2014/main" id="{5ADA86E9-C59A-49DA-B7F0-EF310B6D5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206465">
            <a:off x="6924431" y="2629196"/>
            <a:ext cx="914400" cy="1174065"/>
          </a:xfrm>
          <a:prstGeom prst="rect">
            <a:avLst/>
          </a:prstGeom>
        </p:spPr>
      </p:pic>
      <p:pic>
        <p:nvPicPr>
          <p:cNvPr id="26" name="Picture 25">
            <a:extLst>
              <a:ext uri="{FF2B5EF4-FFF2-40B4-BE49-F238E27FC236}">
                <a16:creationId xmlns:a16="http://schemas.microsoft.com/office/drawing/2014/main" id="{F1983E9E-0B39-4AA6-BAD1-A3040251AD62}"/>
              </a:ext>
            </a:extLst>
          </p:cNvPr>
          <p:cNvPicPr>
            <a:picLocks noChangeAspect="1"/>
          </p:cNvPicPr>
          <p:nvPr/>
        </p:nvPicPr>
        <p:blipFill rotWithShape="1">
          <a:blip r:embed="rId7"/>
          <a:srcRect b="8151"/>
          <a:stretch/>
        </p:blipFill>
        <p:spPr>
          <a:xfrm>
            <a:off x="7774243" y="2610684"/>
            <a:ext cx="336174" cy="325881"/>
          </a:xfrm>
          <a:prstGeom prst="rect">
            <a:avLst/>
          </a:prstGeom>
        </p:spPr>
      </p:pic>
    </p:spTree>
    <p:custDataLst>
      <p:tags r:id="rId1"/>
    </p:custDataLst>
    <p:extLst>
      <p:ext uri="{BB962C8B-B14F-4D97-AF65-F5344CB8AC3E}">
        <p14:creationId xmlns:p14="http://schemas.microsoft.com/office/powerpoint/2010/main" val="10892630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FCFA885D-F450-45C1-B360-51AD9A0CE047}"/>
              </a:ext>
            </a:extLst>
          </p:cNvPr>
          <p:cNvSpPr/>
          <p:nvPr/>
        </p:nvSpPr>
        <p:spPr>
          <a:xfrm>
            <a:off x="4804664" y="130533"/>
            <a:ext cx="6986318" cy="4046666"/>
          </a:xfrm>
          <a:prstGeom prst="roundRect">
            <a:avLst/>
          </a:prstGeom>
          <a:noFill/>
          <a:ln w="76200">
            <a:solidFill>
              <a:srgbClr val="171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44" name="Rectangle: Rounded Corners 43">
            <a:extLst>
              <a:ext uri="{FF2B5EF4-FFF2-40B4-BE49-F238E27FC236}">
                <a16:creationId xmlns:a16="http://schemas.microsoft.com/office/drawing/2014/main" id="{FF8A8738-8A34-457E-ABD6-60A39846C796}"/>
              </a:ext>
            </a:extLst>
          </p:cNvPr>
          <p:cNvSpPr/>
          <p:nvPr/>
        </p:nvSpPr>
        <p:spPr>
          <a:xfrm>
            <a:off x="4775358" y="2610420"/>
            <a:ext cx="6986318" cy="4046666"/>
          </a:xfrm>
          <a:prstGeom prst="roundRect">
            <a:avLst/>
          </a:prstGeom>
          <a:solidFill>
            <a:srgbClr val="6F3A9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45" name="Rectangle: Rounded Corners 44">
            <a:extLst>
              <a:ext uri="{FF2B5EF4-FFF2-40B4-BE49-F238E27FC236}">
                <a16:creationId xmlns:a16="http://schemas.microsoft.com/office/drawing/2014/main" id="{CBD777E1-4BF4-4FAC-9DA7-8C2D6B116D0A}"/>
              </a:ext>
            </a:extLst>
          </p:cNvPr>
          <p:cNvSpPr/>
          <p:nvPr/>
        </p:nvSpPr>
        <p:spPr>
          <a:xfrm>
            <a:off x="4804664" y="1644482"/>
            <a:ext cx="6986318" cy="2974962"/>
          </a:xfrm>
          <a:prstGeom prst="roundRect">
            <a:avLst/>
          </a:prstGeom>
          <a:solidFill>
            <a:srgbClr val="DFCDE3"/>
          </a:solidFill>
          <a:ln w="76200">
            <a:solidFill>
              <a:srgbClr val="DFCD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37" name="Rectangle 36">
            <a:extLst>
              <a:ext uri="{FF2B5EF4-FFF2-40B4-BE49-F238E27FC236}">
                <a16:creationId xmlns:a16="http://schemas.microsoft.com/office/drawing/2014/main" id="{D6BAD900-4788-4755-B994-9BC9B3A86EB2}"/>
              </a:ext>
            </a:extLst>
          </p:cNvPr>
          <p:cNvSpPr/>
          <p:nvPr/>
        </p:nvSpPr>
        <p:spPr>
          <a:xfrm>
            <a:off x="0" y="0"/>
            <a:ext cx="4640471" cy="67961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7" name="Content Placeholder 6" descr="Text&#10;&#10;Description automatically generated">
            <a:extLst>
              <a:ext uri="{FF2B5EF4-FFF2-40B4-BE49-F238E27FC236}">
                <a16:creationId xmlns:a16="http://schemas.microsoft.com/office/drawing/2014/main" id="{F8E025A9-DDB3-46AC-8E0B-A108D50B0E39}"/>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9875" b="90000" l="9836" r="89982">
                        <a14:foregroundMark x1="26594" y1="8750" x2="53734" y2="11375"/>
                        <a14:foregroundMark x1="53734" y1="11375" x2="81967" y2="9875"/>
                        <a14:foregroundMark x1="39709" y1="23750" x2="66120" y2="26125"/>
                        <a14:foregroundMark x1="66120" y1="26125" x2="75228" y2="31000"/>
                        <a14:foregroundMark x1="19854" y1="88500" x2="47359" y2="87000"/>
                        <a14:foregroundMark x1="47359" y1="87000" x2="47359" y2="87000"/>
                      </a14:backgroundRemoval>
                    </a14:imgEffect>
                  </a14:imgLayer>
                </a14:imgProps>
              </a:ext>
              <a:ext uri="{28A0092B-C50C-407E-A947-70E740481C1C}">
                <a14:useLocalDpi xmlns:a14="http://schemas.microsoft.com/office/drawing/2010/main" val="0"/>
              </a:ext>
            </a:extLst>
          </a:blip>
          <a:stretch>
            <a:fillRect/>
          </a:stretch>
        </p:blipFill>
        <p:spPr>
          <a:xfrm>
            <a:off x="7951904" y="1963153"/>
            <a:ext cx="1865514" cy="2718418"/>
          </a:xfrm>
        </p:spPr>
      </p:pic>
      <p:pic>
        <p:nvPicPr>
          <p:cNvPr id="11" name="Picture 10" descr="A pack of cigarettes&#10;&#10;Description automatically generated with low confidence">
            <a:extLst>
              <a:ext uri="{FF2B5EF4-FFF2-40B4-BE49-F238E27FC236}">
                <a16:creationId xmlns:a16="http://schemas.microsoft.com/office/drawing/2014/main" id="{4EF673EB-9462-484F-BBB6-1502929916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97" b="92029" l="9778" r="89778">
                        <a14:foregroundMark x1="27111" y1="11957" x2="74222" y2="9058"/>
                        <a14:foregroundMark x1="33333" y1="50000" x2="31556" y2="59058"/>
                        <a14:foregroundMark x1="53333" y1="92029" x2="53333" y2="92029"/>
                        <a14:foregroundMark x1="26222" y1="5797" x2="65333" y2="7246"/>
                      </a14:backgroundRemoval>
                    </a14:imgEffect>
                  </a14:imgLayer>
                </a14:imgProps>
              </a:ext>
              <a:ext uri="{28A0092B-C50C-407E-A947-70E740481C1C}">
                <a14:useLocalDpi xmlns:a14="http://schemas.microsoft.com/office/drawing/2010/main" val="0"/>
              </a:ext>
            </a:extLst>
          </a:blip>
          <a:stretch>
            <a:fillRect/>
          </a:stretch>
        </p:blipFill>
        <p:spPr>
          <a:xfrm>
            <a:off x="4582999" y="2534678"/>
            <a:ext cx="1865514" cy="2288362"/>
          </a:xfrm>
          <a:prstGeom prst="rect">
            <a:avLst/>
          </a:prstGeom>
        </p:spPr>
      </p:pic>
      <p:pic>
        <p:nvPicPr>
          <p:cNvPr id="17" name="Picture 16" descr="A picture containing weapon&#10;&#10;Description automatically generated">
            <a:extLst>
              <a:ext uri="{FF2B5EF4-FFF2-40B4-BE49-F238E27FC236}">
                <a16:creationId xmlns:a16="http://schemas.microsoft.com/office/drawing/2014/main" id="{114BE10A-07DC-4355-9EBE-482AE4A73E2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55" b="89295" l="5545" r="89901">
                        <a14:foregroundMark x1="11089" y1="38381" x2="5545" y2="32115"/>
                        <a14:foregroundMark x1="59406" y1="10183" x2="54653" y2="42820"/>
                        <a14:foregroundMark x1="53267" y1="11488" x2="60792" y2="7833"/>
                        <a14:foregroundMark x1="60792" y1="7833" x2="55446" y2="3655"/>
                        <a14:foregroundMark x1="58218" y1="7311" x2="56634" y2="6527"/>
                      </a14:backgroundRemoval>
                    </a14:imgEffect>
                  </a14:imgLayer>
                </a14:imgProps>
              </a:ext>
              <a:ext uri="{28A0092B-C50C-407E-A947-70E740481C1C}">
                <a14:useLocalDpi xmlns:a14="http://schemas.microsoft.com/office/drawing/2010/main" val="0"/>
              </a:ext>
            </a:extLst>
          </a:blip>
          <a:stretch>
            <a:fillRect/>
          </a:stretch>
        </p:blipFill>
        <p:spPr>
          <a:xfrm rot="545912">
            <a:off x="6304233" y="323511"/>
            <a:ext cx="1602596" cy="1215434"/>
          </a:xfrm>
          <a:prstGeom prst="rect">
            <a:avLst/>
          </a:prstGeom>
        </p:spPr>
      </p:pic>
      <p:pic>
        <p:nvPicPr>
          <p:cNvPr id="19" name="Picture 18" descr="A picture containing indoor, close, tied&#10;&#10;Description automatically generated">
            <a:extLst>
              <a:ext uri="{FF2B5EF4-FFF2-40B4-BE49-F238E27FC236}">
                <a16:creationId xmlns:a16="http://schemas.microsoft.com/office/drawing/2014/main" id="{C2C510DD-D8CD-44C8-87AA-E582E7C99C3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3000" l="10000" r="90000">
                        <a14:foregroundMark x1="48000" y1="93000" x2="48000" y2="93000"/>
                      </a14:backgroundRemoval>
                    </a14:imgEffect>
                  </a14:imgLayer>
                </a14:imgProps>
              </a:ext>
              <a:ext uri="{28A0092B-C50C-407E-A947-70E740481C1C}">
                <a14:useLocalDpi xmlns:a14="http://schemas.microsoft.com/office/drawing/2010/main" val="0"/>
              </a:ext>
            </a:extLst>
          </a:blip>
          <a:srcRect l="29385" t="13936" r="16498" b="-3150"/>
          <a:stretch/>
        </p:blipFill>
        <p:spPr>
          <a:xfrm rot="18696749">
            <a:off x="5976087" y="2433762"/>
            <a:ext cx="2455747" cy="2313410"/>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636D813B-31CE-4993-9359-3A7FBC1389F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4111" r="90556">
                        <a14:foregroundMark x1="33667" y1="53778" x2="90556" y2="47667"/>
                        <a14:foregroundMark x1="14147" y1="53382" x2="21444" y2="53778"/>
                        <a14:foregroundMark x1="10333" y1="48667" x2="15000" y2="52333"/>
                        <a14:foregroundMark x1="14190" y1="55477" x2="14889" y2="55556"/>
                        <a14:foregroundMark x1="11889" y1="47333" x2="14556" y2="52778"/>
                        <a14:foregroundMark x1="9667" y1="48667" x2="4111" y2="52222"/>
                        <a14:foregroundMark x1="5111" y1="54000" x2="13667" y2="57444"/>
                        <a14:foregroundMark x1="10444" y1="47889" x2="5111" y2="51889"/>
                        <a14:foregroundMark x1="12333" y1="50556" x2="12333" y2="50556"/>
                        <a14:foregroundMark x1="12111" y1="50333" x2="12111" y2="50333"/>
                        <a14:foregroundMark x1="12111" y1="49889" x2="12111" y2="51000"/>
                        <a14:backgroundMark x1="9778" y1="52556" x2="9778" y2="52556"/>
                        <a14:backgroundMark x1="9333" y1="52111" x2="9333" y2="52111"/>
                        <a14:backgroundMark x1="9778" y1="53111" x2="9778" y2="53111"/>
                        <a14:backgroundMark x1="8233" y1="52324" x2="10369" y2="53697"/>
                      </a14:backgroundRemoval>
                    </a14:imgEffect>
                  </a14:imgLayer>
                </a14:imgProps>
              </a:ext>
              <a:ext uri="{28A0092B-C50C-407E-A947-70E740481C1C}">
                <a14:useLocalDpi xmlns:a14="http://schemas.microsoft.com/office/drawing/2010/main" val="0"/>
              </a:ext>
            </a:extLst>
          </a:blip>
          <a:srcRect t="34948" b="31603"/>
          <a:stretch/>
        </p:blipFill>
        <p:spPr>
          <a:xfrm>
            <a:off x="9954406" y="3835451"/>
            <a:ext cx="1688125" cy="564657"/>
          </a:xfrm>
          <a:prstGeom prst="rect">
            <a:avLst/>
          </a:prstGeom>
        </p:spPr>
      </p:pic>
      <p:pic>
        <p:nvPicPr>
          <p:cNvPr id="27" name="Picture 26" descr="A pair of black gloves&#10;&#10;Description automatically generated with low confidence">
            <a:extLst>
              <a:ext uri="{FF2B5EF4-FFF2-40B4-BE49-F238E27FC236}">
                <a16:creationId xmlns:a16="http://schemas.microsoft.com/office/drawing/2014/main" id="{60B0F7AF-8299-4A8C-836D-C7C68D63975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4455" r="95364">
                        <a14:foregroundMark x1="70455" y1="25273" x2="87000" y2="57182"/>
                        <a14:foregroundMark x1="94000" y1="53727" x2="95364" y2="62455"/>
                        <a14:foregroundMark x1="92273" y1="47545" x2="93182" y2="48909"/>
                        <a14:foregroundMark x1="21545" y1="53727" x2="4455" y2="69364"/>
                        <a14:foregroundMark x1="4455" y1="69364" x2="5364" y2="69000"/>
                        <a14:foregroundMark x1="10636" y1="55455" x2="7545" y2="63727"/>
                        <a14:foregroundMark x1="4455" y1="62455" x2="4455" y2="62455"/>
                      </a14:backgroundRemoval>
                    </a14:imgEffect>
                  </a14:imgLayer>
                </a14:imgProps>
              </a:ext>
              <a:ext uri="{28A0092B-C50C-407E-A947-70E740481C1C}">
                <a14:useLocalDpi xmlns:a14="http://schemas.microsoft.com/office/drawing/2010/main" val="0"/>
              </a:ext>
            </a:extLst>
          </a:blip>
          <a:stretch>
            <a:fillRect/>
          </a:stretch>
        </p:blipFill>
        <p:spPr>
          <a:xfrm rot="11157597">
            <a:off x="9772114" y="2010089"/>
            <a:ext cx="1865514" cy="1864269"/>
          </a:xfrm>
          <a:prstGeom prst="rect">
            <a:avLst/>
          </a:prstGeom>
        </p:spPr>
      </p:pic>
      <p:pic>
        <p:nvPicPr>
          <p:cNvPr id="30" name="Picture 29">
            <a:extLst>
              <a:ext uri="{FF2B5EF4-FFF2-40B4-BE49-F238E27FC236}">
                <a16:creationId xmlns:a16="http://schemas.microsoft.com/office/drawing/2014/main" id="{F3A4062E-D2FF-4EFB-B250-937CD6C04968}"/>
              </a:ext>
            </a:extLst>
          </p:cNvPr>
          <p:cNvPicPr>
            <a:picLocks noChangeAspect="1"/>
          </p:cNvPicPr>
          <p:nvPr/>
        </p:nvPicPr>
        <p:blipFill rotWithShape="1">
          <a:blip r:embed="rId15"/>
          <a:srcRect l="8410" r="6937" b="8151"/>
          <a:stretch/>
        </p:blipFill>
        <p:spPr>
          <a:xfrm>
            <a:off x="-2085" y="955460"/>
            <a:ext cx="4592782" cy="5259296"/>
          </a:xfrm>
          <a:prstGeom prst="rect">
            <a:avLst/>
          </a:prstGeom>
        </p:spPr>
      </p:pic>
      <p:pic>
        <p:nvPicPr>
          <p:cNvPr id="34" name="Picture 33">
            <a:extLst>
              <a:ext uri="{FF2B5EF4-FFF2-40B4-BE49-F238E27FC236}">
                <a16:creationId xmlns:a16="http://schemas.microsoft.com/office/drawing/2014/main" id="{954E39A4-2590-4D87-BDA5-7A9BDB862690}"/>
              </a:ext>
            </a:extLst>
          </p:cNvPr>
          <p:cNvPicPr>
            <a:picLocks noChangeAspect="1"/>
          </p:cNvPicPr>
          <p:nvPr/>
        </p:nvPicPr>
        <p:blipFill>
          <a:blip r:embed="rId16"/>
          <a:stretch>
            <a:fillRect/>
          </a:stretch>
        </p:blipFill>
        <p:spPr>
          <a:xfrm>
            <a:off x="9936238" y="196874"/>
            <a:ext cx="847696" cy="1256585"/>
          </a:xfrm>
          <a:prstGeom prst="rect">
            <a:avLst/>
          </a:prstGeom>
        </p:spPr>
      </p:pic>
      <p:pic>
        <p:nvPicPr>
          <p:cNvPr id="32" name="Picture 31">
            <a:extLst>
              <a:ext uri="{FF2B5EF4-FFF2-40B4-BE49-F238E27FC236}">
                <a16:creationId xmlns:a16="http://schemas.microsoft.com/office/drawing/2014/main" id="{4E2A64E4-F7D0-47E0-81D2-00903969F358}"/>
              </a:ext>
            </a:extLst>
          </p:cNvPr>
          <p:cNvPicPr>
            <a:picLocks noChangeAspect="1"/>
          </p:cNvPicPr>
          <p:nvPr/>
        </p:nvPicPr>
        <p:blipFill>
          <a:blip r:embed="rId17"/>
          <a:stretch>
            <a:fillRect/>
          </a:stretch>
        </p:blipFill>
        <p:spPr>
          <a:xfrm>
            <a:off x="10064839" y="4973546"/>
            <a:ext cx="827473" cy="1241210"/>
          </a:xfrm>
          <a:prstGeom prst="rect">
            <a:avLst/>
          </a:prstGeom>
        </p:spPr>
      </p:pic>
      <p:pic>
        <p:nvPicPr>
          <p:cNvPr id="3076" name="Picture 4" descr="Hemp Dog Leashes | Soft Hemp Slip Leads | Earthdog">
            <a:extLst>
              <a:ext uri="{FF2B5EF4-FFF2-40B4-BE49-F238E27FC236}">
                <a16:creationId xmlns:a16="http://schemas.microsoft.com/office/drawing/2014/main" id="{4D2A2823-3D85-452C-98E2-79B95D7DBBD8}"/>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937" b="99366" l="2300" r="95400">
                        <a14:foregroundMark x1="8898" y1="63072" x2="10800" y2="60465"/>
                        <a14:foregroundMark x1="10800" y1="60465" x2="15900" y2="58351"/>
                        <a14:foregroundMark x1="15900" y1="58351" x2="36000" y2="62156"/>
                        <a14:foregroundMark x1="91569" y1="73987" x2="89400" y2="81395"/>
                        <a14:foregroundMark x1="89400" y1="81395" x2="88300" y2="80338"/>
                        <a14:foregroundMark x1="49748" y1="79652" x2="49100" y2="79704"/>
                        <a14:foregroundMark x1="53911" y1="79320" x2="53179" y2="79378"/>
                        <a14:foregroundMark x1="48879" y1="81818" x2="48941" y2="82115"/>
                        <a14:foregroundMark x1="48790" y1="81395" x2="48879" y2="81818"/>
                        <a14:foregroundMark x1="49369" y1="79527" x2="49586" y2="80148"/>
                        <a14:foregroundMark x1="49149" y1="78896" x2="49313" y2="79367"/>
                        <a14:foregroundMark x1="74439" y1="89727" x2="87200" y2="91966"/>
                        <a14:foregroundMark x1="85801" y1="53295" x2="80900" y2="52431"/>
                        <a14:foregroundMark x1="12800" y1="78628" x2="12350" y2="78449"/>
                        <a14:foregroundMark x1="68298" y1="69133" x2="71000" y2="70402"/>
                        <a14:foregroundMark x1="67857" y1="68926" x2="68298" y2="69133"/>
                        <a14:foregroundMark x1="55700" y1="63214" x2="56057" y2="63382"/>
                        <a14:foregroundMark x1="52800" y1="59197" x2="67000" y2="60888"/>
                        <a14:foregroundMark x1="7859" y1="58446" x2="13300" y2="58562"/>
                        <a14:foregroundMark x1="88400" y1="58774" x2="93900" y2="75264"/>
                        <a14:foregroundMark x1="86700" y1="56871" x2="90200" y2="58985"/>
                        <a14:foregroundMark x1="91200" y1="58774" x2="94400" y2="80338"/>
                        <a14:foregroundMark x1="93800" y1="66596" x2="93800" y2="66596"/>
                        <a14:foregroundMark x1="94200" y1="66808" x2="94200" y2="66808"/>
                        <a14:foregroundMark x1="94400" y1="66808" x2="94400" y2="66808"/>
                        <a14:foregroundMark x1="94900" y1="66808" x2="94900" y2="66808"/>
                        <a14:foregroundMark x1="94900" y1="67653" x2="94900" y2="67653"/>
                        <a14:foregroundMark x1="95100" y1="67865" x2="95100" y2="67865"/>
                        <a14:foregroundMark x1="95300" y1="68288" x2="95300" y2="68288"/>
                        <a14:foregroundMark x1="95300" y1="69133" x2="95200" y2="70402"/>
                        <a14:foregroundMark x1="6800" y1="61099" x2="9700" y2="75476"/>
                        <a14:foregroundMark x1="8900" y1="75687" x2="11700" y2="75264"/>
                        <a14:foregroundMark x1="9700" y1="77167" x2="11300" y2="78013"/>
                        <a14:foregroundMark x1="7900" y1="58774" x2="5700" y2="61522"/>
                        <a14:foregroundMark x1="47100" y1="72304" x2="47100" y2="72304"/>
                        <a14:foregroundMark x1="47060" y1="76110" x2="47100" y2="76744"/>
                        <a14:foregroundMark x1="47020" y1="75476" x2="47060" y2="76110"/>
                        <a14:foregroundMark x1="46980" y1="74841" x2="47020" y2="75476"/>
                        <a14:foregroundMark x1="46900" y1="73573" x2="46927" y2="73996"/>
                        <a14:foregroundMark x1="48463" y1="78436" x2="49600" y2="80550"/>
                        <a14:foregroundMark x1="48122" y1="77801" x2="48463" y2="78436"/>
                        <a14:foregroundMark x1="47781" y1="77167" x2="48122" y2="77801"/>
                        <a14:foregroundMark x1="47100" y1="75899" x2="47327" y2="76321"/>
                        <a14:foregroundMark x1="48337" y1="72674" x2="48450" y2="72627"/>
                        <a14:foregroundMark x1="47200" y1="73150" x2="48307" y2="72687"/>
                        <a14:foregroundMark x1="55453" y1="77579" x2="55300" y2="79070"/>
                        <a14:foregroundMark x1="56229" y1="70030" x2="55550" y2="76635"/>
                        <a14:foregroundMark x1="53648" y1="78166" x2="56700" y2="80338"/>
                        <a14:foregroundMark x1="47789" y1="73996" x2="48680" y2="74630"/>
                        <a14:foregroundMark x1="47195" y1="73573" x2="47789" y2="73996"/>
                        <a14:foregroundMark x1="48767" y1="70411" x2="48531" y2="70398"/>
                        <a14:foregroundMark x1="56400" y1="70825" x2="55967" y2="70801"/>
                        <a14:foregroundMark x1="52400" y1="67653" x2="52400" y2="67653"/>
                        <a14:foregroundMark x1="53000" y1="67230" x2="53000" y2="67230"/>
                        <a14:foregroundMark x1="53600" y1="66808" x2="53600" y2="66808"/>
                        <a14:foregroundMark x1="47600" y1="78647" x2="47600" y2="78647"/>
                        <a14:foregroundMark x1="47400" y1="78013" x2="47400" y2="78013"/>
                        <a14:foregroundMark x1="47250" y1="77590" x2="47100" y2="77167"/>
                        <a14:foregroundMark x1="47400" y1="78013" x2="47250" y2="77590"/>
                        <a14:foregroundMark x1="46900" y1="76956" x2="46900" y2="76956"/>
                        <a14:foregroundMark x1="47000" y1="77590" x2="47000" y2="77590"/>
                        <a14:foregroundMark x1="46400" y1="75264" x2="46400" y2="75264"/>
                        <a14:foregroundMark x1="46600" y1="76956" x2="46600" y2="76956"/>
                        <a14:foregroundMark x1="46700" y1="76956" x2="46700" y2="76956"/>
                        <a14:foregroundMark x1="46700" y1="76321" x2="46700" y2="76321"/>
                        <a14:foregroundMark x1="46700" y1="75899" x2="46700" y2="75899"/>
                        <a14:foregroundMark x1="46700" y1="75687" x2="46700" y2="75687"/>
                        <a14:foregroundMark x1="56382" y1="69583" x2="56900" y2="69979"/>
                        <a14:foregroundMark x1="53300" y1="67230" x2="54407" y2="68075"/>
                        <a14:foregroundMark x1="52985" y1="68817" x2="53400" y2="68710"/>
                        <a14:foregroundMark x1="52039" y1="69063" x2="52915" y2="68836"/>
                        <a14:foregroundMark x1="53784" y1="68567" x2="53400" y2="67653"/>
                        <a14:foregroundMark x1="49171" y1="78212" x2="49926" y2="79242"/>
                        <a14:foregroundMark x1="48405" y1="77167" x2="48869" y2="77801"/>
                        <a14:foregroundMark x1="47630" y1="76110" x2="48095" y2="76744"/>
                        <a14:foregroundMark x1="47165" y1="75476" x2="47630" y2="76110"/>
                        <a14:foregroundMark x1="46700" y1="74841" x2="47165" y2="75476"/>
                        <a14:foregroundMark x1="46800" y1="76110" x2="46800" y2="76110"/>
                        <a14:foregroundMark x1="46800" y1="75899" x2="46800" y2="75899"/>
                        <a14:foregroundMark x1="46400" y1="76533" x2="46400" y2="76533"/>
                        <a14:foregroundMark x1="46400" y1="76321" x2="46400" y2="76321"/>
                        <a14:foregroundMark x1="46600" y1="75476" x2="46600" y2="75476"/>
                        <a14:foregroundMark x1="46700" y1="77590" x2="46700" y2="77590"/>
                        <a14:foregroundMark x1="46700" y1="78013" x2="46700" y2="78013"/>
                        <a14:foregroundMark x1="46700" y1="78224" x2="46700" y2="78224"/>
                        <a14:foregroundMark x1="47200" y1="78436" x2="47200" y2="78436"/>
                        <a14:foregroundMark x1="47400" y1="79070" x2="47600" y2="79070"/>
                        <a14:foregroundMark x1="47900" y1="79493" x2="47900" y2="79493"/>
                        <a14:foregroundMark x1="48800" y1="69133" x2="52600" y2="69979"/>
                        <a14:foregroundMark x1="49900" y1="80127" x2="55600" y2="81184"/>
                        <a14:foregroundMark x1="50000" y1="80338" x2="53400" y2="79493"/>
                        <a14:foregroundMark x1="55000" y1="68288" x2="55000" y2="68288"/>
                        <a14:foregroundMark x1="48800" y1="78647" x2="48800" y2="78647"/>
                        <a14:foregroundMark x1="49000" y1="78647" x2="49000" y2="78647"/>
                        <a14:foregroundMark x1="49000" y1="78647" x2="49000" y2="78647"/>
                        <a14:foregroundMark x1="49000" y1="78647" x2="49000" y2="78647"/>
                        <a14:foregroundMark x1="48800" y1="78647" x2="48800" y2="78647"/>
                        <a14:foregroundMark x1="48800" y1="78647" x2="48800" y2="78647"/>
                        <a14:foregroundMark x1="49000" y1="78858" x2="49000" y2="78858"/>
                        <a14:foregroundMark x1="49000" y1="78647" x2="49000" y2="78647"/>
                        <a14:foregroundMark x1="48900" y1="78647" x2="48900" y2="78647"/>
                        <a14:foregroundMark x1="48900" y1="78647" x2="48900" y2="78647"/>
                        <a14:foregroundMark x1="48700" y1="78647" x2="48700" y2="78647"/>
                        <a14:foregroundMark x1="48900" y1="78647" x2="48900" y2="78647"/>
                        <a14:foregroundMark x1="48900" y1="78647" x2="48900" y2="78647"/>
                        <a14:foregroundMark x1="48900" y1="78647" x2="48900" y2="78647"/>
                        <a14:foregroundMark x1="49000" y1="78647" x2="49000" y2="78647"/>
                        <a14:foregroundMark x1="49100" y1="78647" x2="49100" y2="78647"/>
                        <a14:foregroundMark x1="49000" y1="78647" x2="49000" y2="78647"/>
                        <a14:foregroundMark x1="48800" y1="78647" x2="48800" y2="78647"/>
                        <a14:foregroundMark x1="48800" y1="78647" x2="48800" y2="78647"/>
                        <a14:foregroundMark x1="48900" y1="78224" x2="48900" y2="78224"/>
                        <a14:foregroundMark x1="48900" y1="78224" x2="48900" y2="78224"/>
                        <a14:foregroundMark x1="49000" y1="78013" x2="49000" y2="78013"/>
                        <a14:foregroundMark x1="49000" y1="78013" x2="49000" y2="78013"/>
                        <a14:foregroundMark x1="48800" y1="78647" x2="48800" y2="78647"/>
                        <a14:foregroundMark x1="48900" y1="78647" x2="48900" y2="78647"/>
                        <a14:foregroundMark x1="49000" y1="78647" x2="49000" y2="78647"/>
                        <a14:foregroundMark x1="49000" y1="78647" x2="49000" y2="78647"/>
                        <a14:backgroundMark x1="26400" y1="10359" x2="80000" y2="25159"/>
                        <a14:backgroundMark x1="80000" y1="25159" x2="79900" y2="28753"/>
                        <a14:backgroundMark x1="83500" y1="39323" x2="50100" y2="38901"/>
                        <a14:backgroundMark x1="50100" y1="38901" x2="83300" y2="27273"/>
                        <a14:backgroundMark x1="83300" y1="27273" x2="87700" y2="19873"/>
                        <a14:backgroundMark x1="87700" y1="19873" x2="82300" y2="20296"/>
                        <a14:backgroundMark x1="82300" y1="20296" x2="76100" y2="26216"/>
                        <a14:backgroundMark x1="76100" y1="26216" x2="85500" y2="23679"/>
                        <a14:backgroundMark x1="85500" y1="23679" x2="76600" y2="44397"/>
                        <a14:backgroundMark x1="76600" y1="44397" x2="22100" y2="47357"/>
                        <a14:backgroundMark x1="22100" y1="47357" x2="13900" y2="37632"/>
                        <a14:backgroundMark x1="13900" y1="37632" x2="19500" y2="35307"/>
                        <a14:backgroundMark x1="19500" y1="35307" x2="19500" y2="35307"/>
                        <a14:backgroundMark x1="20700" y1="16702" x2="25200" y2="28964"/>
                        <a14:backgroundMark x1="25200" y1="28964" x2="37600" y2="33404"/>
                        <a14:backgroundMark x1="37600" y1="33404" x2="45500" y2="32347"/>
                        <a14:backgroundMark x1="45500" y1="32347" x2="52000" y2="27061"/>
                        <a14:backgroundMark x1="9900" y1="89218" x2="39900" y2="79493"/>
                        <a14:backgroundMark x1="43200" y1="72939" x2="35200" y2="77590"/>
                        <a14:backgroundMark x1="10440" y1="80422" x2="12700" y2="90486"/>
                        <a14:backgroundMark x1="12700" y1="90486" x2="14700" y2="91966"/>
                        <a14:backgroundMark x1="8416" y1="80766" x2="12200" y2="88584"/>
                        <a14:backgroundMark x1="7814" y1="79523" x2="8407" y2="80748"/>
                        <a14:backgroundMark x1="3400" y1="70402" x2="7802" y2="79498"/>
                        <a14:backgroundMark x1="41400" y1="87315" x2="71000" y2="97886"/>
                        <a14:backgroundMark x1="49802" y1="66027" x2="49400" y2="65962"/>
                        <a14:backgroundMark x1="66300" y1="68710" x2="57917" y2="67347"/>
                        <a14:backgroundMark x1="46491" y1="80690" x2="45689" y2="84750"/>
                        <a14:backgroundMark x1="49400" y1="65962" x2="49256" y2="66690"/>
                        <a14:backgroundMark x1="47791" y1="67673" x2="39800" y2="73784"/>
                        <a14:backgroundMark x1="50100" y1="84778" x2="88700" y2="99154"/>
                        <a14:backgroundMark x1="88700" y1="99154" x2="99100" y2="77167"/>
                        <a14:backgroundMark x1="96054" y1="79275" x2="96500" y2="80550"/>
                        <a14:backgroundMark x1="86600" y1="52220" x2="87480" y2="54739"/>
                        <a14:backgroundMark x1="96500" y1="80550" x2="93200" y2="92812"/>
                        <a14:backgroundMark x1="95592" y1="70538" x2="98300" y2="80761"/>
                        <a14:backgroundMark x1="94996" y1="68288" x2="95212" y2="69103"/>
                        <a14:backgroundMark x1="94828" y1="67653" x2="94996" y2="68288"/>
                        <a14:backgroundMark x1="94641" y1="66946" x2="94828" y2="67653"/>
                        <a14:backgroundMark x1="91300" y1="54334" x2="92290" y2="58073"/>
                        <a14:backgroundMark x1="93698" y1="60595" x2="96400" y2="65539"/>
                        <a14:backgroundMark x1="91250" y1="56115" x2="92312" y2="58059"/>
                        <a14:backgroundMark x1="89700" y1="53277" x2="90569" y2="54867"/>
                        <a14:backgroundMark x1="95200" y1="92178" x2="90700" y2="99789"/>
                        <a14:backgroundMark x1="93400" y1="88161" x2="82900" y2="94503"/>
                        <a14:backgroundMark x1="91800" y1="88161" x2="82900" y2="94503"/>
                        <a14:backgroundMark x1="55561" y1="83338" x2="64400" y2="88584"/>
                        <a14:backgroundMark x1="48900" y1="82241" x2="49200" y2="82322"/>
                        <a14:backgroundMark x1="42200" y1="86258" x2="43900" y2="83298"/>
                        <a14:backgroundMark x1="44607" y1="77590" x2="44500" y2="78224"/>
                        <a14:backgroundMark x1="44714" y1="76956" x2="44607" y2="77590"/>
                        <a14:backgroundMark x1="44821" y1="76321" x2="44714" y2="76956"/>
                        <a14:backgroundMark x1="44899" y1="75862" x2="44821" y2="76321"/>
                        <a14:backgroundMark x1="44270" y1="75264" x2="43700" y2="79915"/>
                        <a14:backgroundMark x1="44400" y1="74207" x2="44270" y2="75264"/>
                        <a14:backgroundMark x1="42600" y1="79915" x2="40900" y2="86469"/>
                        <a14:backgroundMark x1="40900" y1="81184" x2="38100" y2="86258"/>
                        <a14:backgroundMark x1="32300" y1="78224" x2="13400" y2="80550"/>
                        <a14:backgroundMark x1="26100" y1="87315" x2="26500" y2="87315"/>
                        <a14:backgroundMark x1="2200" y1="55180" x2="4100" y2="71670"/>
                        <a14:backgroundMark x1="15400" y1="87315" x2="28900" y2="87104"/>
                        <a14:backgroundMark x1="67100" y1="71670" x2="60200" y2="65116"/>
                        <a14:backgroundMark x1="67000" y1="66596" x2="67000" y2="66596"/>
                        <a14:backgroundMark x1="67000" y1="66596" x2="67000" y2="66596"/>
                        <a14:backgroundMark x1="67000" y1="68288" x2="67000" y2="68288"/>
                        <a14:backgroundMark x1="67000" y1="68288" x2="67000" y2="68288"/>
                        <a14:backgroundMark x1="67200" y1="68288" x2="67500" y2="67442"/>
                        <a14:backgroundMark x1="67700" y1="61099" x2="67700" y2="61099"/>
                        <a14:backgroundMark x1="66600" y1="61734" x2="66600" y2="61734"/>
                        <a14:backgroundMark x1="66800" y1="61522" x2="66800" y2="61522"/>
                        <a14:backgroundMark x1="66700" y1="61099" x2="66700" y2="61099"/>
                        <a14:backgroundMark x1="66700" y1="61099" x2="66700" y2="61099"/>
                        <a14:backgroundMark x1="66700" y1="61099" x2="66700" y2="61099"/>
                        <a14:backgroundMark x1="66700" y1="61099" x2="66700" y2="61099"/>
                        <a14:backgroundMark x1="66000" y1="61522" x2="66000" y2="61522"/>
                        <a14:backgroundMark x1="66700" y1="61522" x2="66700" y2="61522"/>
                        <a14:backgroundMark x1="66800" y1="61522" x2="66800" y2="61522"/>
                        <a14:backgroundMark x1="66800" y1="61522" x2="66800" y2="61522"/>
                        <a14:backgroundMark x1="66600" y1="61522" x2="66600" y2="61522"/>
                        <a14:backgroundMark x1="67400" y1="68499" x2="68000" y2="66173"/>
                        <a14:backgroundMark x1="67200" y1="67865" x2="67200" y2="69345"/>
                        <a14:backgroundMark x1="66900" y1="66808" x2="67400" y2="68710"/>
                        <a14:backgroundMark x1="68100" y1="68922" x2="68100" y2="68922"/>
                        <a14:backgroundMark x1="67700" y1="69133" x2="67700" y2="69133"/>
                        <a14:backgroundMark x1="67400" y1="69767" x2="67900" y2="68710"/>
                        <a14:backgroundMark x1="85400" y1="53066" x2="85400" y2="53066"/>
                        <a14:backgroundMark x1="86200" y1="53488" x2="86200" y2="53488"/>
                        <a14:backgroundMark x1="85800" y1="53488" x2="85800" y2="53488"/>
                        <a14:backgroundMark x1="85100" y1="53488" x2="85100" y2="53488"/>
                        <a14:backgroundMark x1="85100" y1="53911" x2="85100" y2="53911"/>
                        <a14:backgroundMark x1="85000" y1="53911" x2="85000" y2="53911"/>
                        <a14:backgroundMark x1="84900" y1="53488" x2="84900" y2="53488"/>
                        <a14:backgroundMark x1="48800" y1="82241" x2="48800" y2="82241"/>
                        <a14:backgroundMark x1="48900" y1="81818" x2="48900" y2="81818"/>
                        <a14:backgroundMark x1="48800" y1="81818" x2="48800" y2="81818"/>
                        <a14:backgroundMark x1="48800" y1="81395" x2="48800" y2="81395"/>
                        <a14:backgroundMark x1="48700" y1="81184" x2="48700" y2="81184"/>
                        <a14:backgroundMark x1="51800" y1="74207" x2="51800" y2="74207"/>
                        <a14:backgroundMark x1="51683" y1="72822" x2="52400" y2="72939"/>
                        <a14:backgroundMark x1="51400" y1="74419" x2="52200" y2="72727"/>
                        <a14:backgroundMark x1="51200" y1="75476" x2="52900" y2="72304"/>
                        <a14:backgroundMark x1="53362" y1="75905" x2="54600" y2="73150"/>
                        <a14:backgroundMark x1="51810" y1="76291" x2="50200" y2="74419"/>
                        <a14:backgroundMark x1="51879" y1="72215" x2="52785" y2="76048"/>
                        <a14:backgroundMark x1="52955" y1="76006" x2="54600" y2="71247"/>
                        <a14:backgroundMark x1="54600" y1="73784" x2="49400" y2="75476"/>
                        <a14:backgroundMark x1="49700" y1="73996" x2="49700" y2="73996"/>
                        <a14:backgroundMark x1="49400" y1="73573" x2="49400" y2="73573"/>
                        <a14:backgroundMark x1="48500" y1="74841" x2="48500" y2="74841"/>
                        <a14:backgroundMark x1="48500" y1="74841" x2="48500" y2="74841"/>
                        <a14:backgroundMark x1="48500" y1="74841" x2="48500" y2="74841"/>
                        <a14:backgroundMark x1="48500" y1="74841" x2="48500" y2="74841"/>
                        <a14:backgroundMark x1="48400" y1="74630" x2="48400" y2="74630"/>
                        <a14:backgroundMark x1="48200" y1="74419" x2="48200" y2="74419"/>
                        <a14:backgroundMark x1="48200" y1="75476" x2="48200" y2="75476"/>
                        <a14:backgroundMark x1="48400" y1="76110" x2="48400" y2="76110"/>
                        <a14:backgroundMark x1="48800" y1="75476" x2="48800" y2="75476"/>
                        <a14:backgroundMark x1="48800" y1="75264" x2="48800" y2="75264"/>
                        <a14:backgroundMark x1="49000" y1="75264" x2="49000" y2="75264"/>
                        <a14:backgroundMark x1="49000" y1="75053" x2="49000" y2="75053"/>
                        <a14:backgroundMark x1="49200" y1="74841" x2="49200" y2="74841"/>
                        <a14:backgroundMark x1="49200" y1="74841" x2="49200" y2="74419"/>
                        <a14:backgroundMark x1="49200" y1="74207" x2="49200" y2="74207"/>
                        <a14:backgroundMark x1="48200" y1="72939" x2="48200" y2="73362"/>
                        <a14:backgroundMark x1="48000" y1="74841" x2="48000" y2="74841"/>
                        <a14:backgroundMark x1="48000" y1="75687" x2="48000" y2="75687"/>
                        <a14:backgroundMark x1="48100" y1="75899" x2="48100" y2="75899"/>
                        <a14:backgroundMark x1="48200" y1="76110" x2="48200" y2="76110"/>
                        <a14:backgroundMark x1="48300" y1="76321" x2="48300" y2="76321"/>
                        <a14:backgroundMark x1="48100" y1="75264" x2="48100" y2="75264"/>
                        <a14:backgroundMark x1="48000" y1="74419" x2="48000" y2="74419"/>
                        <a14:backgroundMark x1="48000" y1="73996" x2="48000" y2="73996"/>
                        <a14:backgroundMark x1="48000" y1="73996" x2="48000" y2="73996"/>
                        <a14:backgroundMark x1="48000" y1="73996" x2="48000" y2="73996"/>
                        <a14:backgroundMark x1="48200" y1="73573" x2="48200" y2="73573"/>
                        <a14:backgroundMark x1="48300" y1="74630" x2="48300" y2="74630"/>
                        <a14:backgroundMark x1="48400" y1="74630" x2="48400" y2="74630"/>
                        <a14:backgroundMark x1="48600" y1="74630" x2="48600" y2="74630"/>
                        <a14:backgroundMark x1="48600" y1="74630" x2="48600" y2="74630"/>
                        <a14:backgroundMark x1="48600" y1="74630" x2="48600" y2="74419"/>
                        <a14:backgroundMark x1="48200" y1="73996" x2="48200" y2="73996"/>
                        <a14:backgroundMark x1="48300" y1="73573" x2="48300" y2="73573"/>
                        <a14:backgroundMark x1="52600" y1="70825" x2="52310" y2="70878"/>
                        <a14:backgroundMark x1="53400" y1="71036" x2="55600" y2="71882"/>
                        <a14:backgroundMark x1="52400" y1="69979" x2="52400" y2="69979"/>
                        <a14:backgroundMark x1="52800" y1="70190" x2="52800" y2="70190"/>
                        <a14:backgroundMark x1="52400" y1="70190" x2="52400" y2="70190"/>
                        <a14:backgroundMark x1="52200" y1="70190" x2="52200" y2="70190"/>
                        <a14:backgroundMark x1="51400" y1="69979" x2="51400" y2="69979"/>
                        <a14:backgroundMark x1="51400" y1="69979" x2="51400" y2="69979"/>
                        <a14:backgroundMark x1="51700" y1="69979" x2="51700" y2="69979"/>
                        <a14:backgroundMark x1="51800" y1="69979" x2="51800" y2="69979"/>
                        <a14:backgroundMark x1="51900" y1="69767" x2="51900" y2="69767"/>
                        <a14:backgroundMark x1="52600" y1="69979" x2="52600" y2="69979"/>
                        <a14:backgroundMark x1="48600" y1="72516" x2="48600" y2="72516"/>
                        <a14:backgroundMark x1="48500" y1="72516" x2="48500" y2="72516"/>
                        <a14:backgroundMark x1="47800" y1="74207" x2="47800" y2="74207"/>
                        <a14:backgroundMark x1="48000" y1="75899" x2="48000" y2="75899"/>
                        <a14:backgroundMark x1="48000" y1="76744" x2="48000" y2="76744"/>
                        <a14:backgroundMark x1="48200" y1="76744" x2="48200" y2="76744"/>
                        <a14:backgroundMark x1="48200" y1="76744" x2="48200" y2="76744"/>
                        <a14:backgroundMark x1="48400" y1="76956" x2="48400" y2="76956"/>
                        <a14:backgroundMark x1="48400" y1="77167" x2="48400" y2="77167"/>
                        <a14:backgroundMark x1="48900" y1="78436" x2="48900" y2="78436"/>
                        <a14:backgroundMark x1="48800" y1="77801" x2="48800" y2="77801"/>
                        <a14:backgroundMark x1="48800" y1="77801" x2="48800" y2="77801"/>
                        <a14:backgroundMark x1="48800" y1="77378" x2="48800" y2="77378"/>
                        <a14:backgroundMark x1="49000" y1="77801" x2="49000" y2="77801"/>
                        <a14:backgroundMark x1="49000" y1="78013" x2="49000" y2="78013"/>
                        <a14:backgroundMark x1="49300" y1="78013" x2="49300" y2="78013"/>
                        <a14:backgroundMark x1="48100" y1="73150" x2="48100" y2="73150"/>
                        <a14:backgroundMark x1="47600" y1="75899" x2="47600" y2="75899"/>
                        <a14:backgroundMark x1="47700" y1="76533" x2="47700" y2="76533"/>
                        <a14:backgroundMark x1="48600" y1="77590" x2="48600" y2="77590"/>
                        <a14:backgroundMark x1="48800" y1="76956" x2="48800" y2="76956"/>
                      </a14:backgroundRemoval>
                    </a14:imgEffect>
                  </a14:imgLayer>
                </a14:imgProps>
              </a:ext>
              <a:ext uri="{28A0092B-C50C-407E-A947-70E740481C1C}">
                <a14:useLocalDpi xmlns:a14="http://schemas.microsoft.com/office/drawing/2010/main" val="0"/>
              </a:ext>
            </a:extLst>
          </a:blip>
          <a:srcRect l="4178" t="46877" r="2068" b="6061"/>
          <a:stretch/>
        </p:blipFill>
        <p:spPr bwMode="auto">
          <a:xfrm>
            <a:off x="7186338" y="5567640"/>
            <a:ext cx="2670343" cy="65064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7BB5FDAE-0204-4072-A17D-B2BE5C1D985A}"/>
              </a:ext>
            </a:extLst>
          </p:cNvPr>
          <p:cNvSpPr/>
          <p:nvPr/>
        </p:nvSpPr>
        <p:spPr>
          <a:xfrm>
            <a:off x="8578701" y="5636601"/>
            <a:ext cx="225736" cy="128519"/>
          </a:xfrm>
          <a:prstGeom prst="rect">
            <a:avLst/>
          </a:prstGeom>
          <a:solidFill>
            <a:srgbClr val="17171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i UI"/>
              <a:ea typeface="+mn-ea"/>
              <a:cs typeface="+mn-cs"/>
            </a:endParaRPr>
          </a:p>
        </p:txBody>
      </p:sp>
      <p:pic>
        <p:nvPicPr>
          <p:cNvPr id="3078" name="Picture 6" descr="Vega Digital General Use Thermometer (MT-918)">
            <a:extLst>
              <a:ext uri="{FF2B5EF4-FFF2-40B4-BE49-F238E27FC236}">
                <a16:creationId xmlns:a16="http://schemas.microsoft.com/office/drawing/2014/main" id="{79E0CEF6-7B99-4124-86B1-CABF07976E1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7481363" flipH="1" flipV="1">
            <a:off x="6519174" y="4109580"/>
            <a:ext cx="2314263" cy="231426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4ACCFEE-C702-42AF-8E8E-67FB0AF7A3E0}"/>
              </a:ext>
            </a:extLst>
          </p:cNvPr>
          <p:cNvSpPr txBox="1"/>
          <p:nvPr/>
        </p:nvSpPr>
        <p:spPr>
          <a:xfrm>
            <a:off x="4996909" y="614969"/>
            <a:ext cx="8997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You:</a:t>
            </a:r>
          </a:p>
        </p:txBody>
      </p:sp>
      <p:sp>
        <p:nvSpPr>
          <p:cNvPr id="41" name="TextBox 40">
            <a:extLst>
              <a:ext uri="{FF2B5EF4-FFF2-40B4-BE49-F238E27FC236}">
                <a16:creationId xmlns:a16="http://schemas.microsoft.com/office/drawing/2014/main" id="{C7EEA7F1-B257-45C3-AAFD-69104CAB3EF4}"/>
              </a:ext>
            </a:extLst>
          </p:cNvPr>
          <p:cNvSpPr txBox="1"/>
          <p:nvPr/>
        </p:nvSpPr>
        <p:spPr>
          <a:xfrm>
            <a:off x="4993051" y="1836613"/>
            <a:ext cx="29997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You and Your K9:</a:t>
            </a:r>
          </a:p>
        </p:txBody>
      </p:sp>
      <p:sp>
        <p:nvSpPr>
          <p:cNvPr id="42" name="TextBox 41">
            <a:extLst>
              <a:ext uri="{FF2B5EF4-FFF2-40B4-BE49-F238E27FC236}">
                <a16:creationId xmlns:a16="http://schemas.microsoft.com/office/drawing/2014/main" id="{EFDE43CE-94F3-4CAE-8050-65D52C721DE0}"/>
              </a:ext>
            </a:extLst>
          </p:cNvPr>
          <p:cNvSpPr txBox="1"/>
          <p:nvPr/>
        </p:nvSpPr>
        <p:spPr>
          <a:xfrm>
            <a:off x="4993051" y="5094555"/>
            <a:ext cx="15713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Heavy" panose="020B0903020102020204" pitchFamily="34" charset="0"/>
                <a:ea typeface="+mn-ea"/>
                <a:cs typeface="+mn-cs"/>
              </a:rPr>
              <a:t>Your K9:</a:t>
            </a:r>
          </a:p>
        </p:txBody>
      </p:sp>
      <p:pic>
        <p:nvPicPr>
          <p:cNvPr id="3080" name="Picture 8">
            <a:extLst>
              <a:ext uri="{FF2B5EF4-FFF2-40B4-BE49-F238E27FC236}">
                <a16:creationId xmlns:a16="http://schemas.microsoft.com/office/drawing/2014/main" id="{21102345-EC03-4DF4-88C2-5944E5FEC2C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1300901" flipV="1">
            <a:off x="7730469" y="309917"/>
            <a:ext cx="1696462" cy="9633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61784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CD35-D022-462B-A8F9-85306F64BB8E}"/>
              </a:ext>
            </a:extLst>
          </p:cNvPr>
          <p:cNvSpPr>
            <a:spLocks noGrp="1"/>
          </p:cNvSpPr>
          <p:nvPr>
            <p:ph type="title"/>
          </p:nvPr>
        </p:nvSpPr>
        <p:spPr>
          <a:xfrm>
            <a:off x="793662" y="386930"/>
            <a:ext cx="10066122" cy="1298448"/>
          </a:xfrm>
        </p:spPr>
        <p:txBody>
          <a:bodyPr anchor="b">
            <a:normAutofit/>
          </a:bodyPr>
          <a:lstStyle/>
          <a:p>
            <a:r>
              <a:rPr lang="en-US" sz="4800"/>
              <a:t>Other to Add:</a:t>
            </a:r>
          </a:p>
        </p:txBody>
      </p:sp>
      <p:sp>
        <p:nvSpPr>
          <p:cNvPr id="3" name="Content Placeholder 2">
            <a:extLst>
              <a:ext uri="{FF2B5EF4-FFF2-40B4-BE49-F238E27FC236}">
                <a16:creationId xmlns:a16="http://schemas.microsoft.com/office/drawing/2014/main" id="{BF4236A4-FC19-41FC-A0FB-5605A36F3DD8}"/>
              </a:ext>
            </a:extLst>
          </p:cNvPr>
          <p:cNvSpPr>
            <a:spLocks noGrp="1"/>
          </p:cNvSpPr>
          <p:nvPr>
            <p:ph idx="1"/>
          </p:nvPr>
        </p:nvSpPr>
        <p:spPr>
          <a:xfrm>
            <a:off x="793660" y="2599509"/>
            <a:ext cx="4160725" cy="3598989"/>
          </a:xfrm>
        </p:spPr>
        <p:txBody>
          <a:bodyPr anchor="ctr">
            <a:normAutofit/>
          </a:bodyPr>
          <a:lstStyle/>
          <a:p>
            <a:r>
              <a:rPr lang="en-US" sz="2000"/>
              <a:t>NarCan Kit with belt pouch</a:t>
            </a:r>
          </a:p>
          <a:p>
            <a:r>
              <a:rPr lang="en-US" sz="2000"/>
              <a:t>Emergency medical blanket</a:t>
            </a:r>
          </a:p>
        </p:txBody>
      </p:sp>
      <p:pic>
        <p:nvPicPr>
          <p:cNvPr id="6146" name="Picture 2" descr="NarCase BLUE Opioid Overdose Kit Narcan Naloxone Holder Other Police &amp;  Turnout Gear Business &amp; Industrial sidra.hospital">
            <a:extLst>
              <a:ext uri="{FF2B5EF4-FFF2-40B4-BE49-F238E27FC236}">
                <a16:creationId xmlns:a16="http://schemas.microsoft.com/office/drawing/2014/main" id="{AA4247F4-2C12-4521-81A0-4A1457511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84" r="-1" b="19151"/>
          <a:stretch/>
        </p:blipFill>
        <p:spPr bwMode="auto">
          <a:xfrm>
            <a:off x="5418759" y="2559047"/>
            <a:ext cx="2741805" cy="36394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mergency Blanket,  Silver,  PK 200">
            <a:extLst>
              <a:ext uri="{FF2B5EF4-FFF2-40B4-BE49-F238E27FC236}">
                <a16:creationId xmlns:a16="http://schemas.microsoft.com/office/drawing/2014/main" id="{142990ED-0BA7-49A1-B4F7-22AC74BC80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73" r="14245" b="4"/>
          <a:stretch/>
        </p:blipFill>
        <p:spPr bwMode="auto">
          <a:xfrm>
            <a:off x="8412616" y="2559047"/>
            <a:ext cx="2743620" cy="363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09788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FB5A94-D364-4E0F-8C37-AB69A1C3E32A}"/>
              </a:ext>
            </a:extLst>
          </p:cNvPr>
          <p:cNvSpPr>
            <a:spLocks noGrp="1"/>
          </p:cNvSpPr>
          <p:nvPr>
            <p:ph type="title"/>
          </p:nvPr>
        </p:nvSpPr>
        <p:spPr>
          <a:xfrm>
            <a:off x="589560" y="856180"/>
            <a:ext cx="4560584" cy="1128068"/>
          </a:xfrm>
        </p:spPr>
        <p:txBody>
          <a:bodyPr anchor="ctr">
            <a:normAutofit/>
          </a:bodyPr>
          <a:lstStyle/>
          <a:p>
            <a:r>
              <a:rPr lang="en-US" sz="3700" dirty="0"/>
              <a:t>The </a:t>
            </a:r>
            <a:r>
              <a:rPr lang="en-US" sz="3700" dirty="0" err="1"/>
              <a:t>BackUp</a:t>
            </a:r>
            <a:r>
              <a:rPr lang="en-US" sz="3700" dirty="0"/>
              <a:t> / Base Bag</a:t>
            </a:r>
          </a:p>
        </p:txBody>
      </p:sp>
      <p:sp>
        <p:nvSpPr>
          <p:cNvPr id="8" name="Content Placeholder 7">
            <a:extLst>
              <a:ext uri="{FF2B5EF4-FFF2-40B4-BE49-F238E27FC236}">
                <a16:creationId xmlns:a16="http://schemas.microsoft.com/office/drawing/2014/main" id="{B6DB0D76-B28A-48B2-97C7-B4DD98EB0B4A}"/>
              </a:ext>
            </a:extLst>
          </p:cNvPr>
          <p:cNvSpPr>
            <a:spLocks noGrp="1"/>
          </p:cNvSpPr>
          <p:nvPr>
            <p:ph idx="1"/>
          </p:nvPr>
        </p:nvSpPr>
        <p:spPr>
          <a:xfrm>
            <a:off x="590719" y="2330505"/>
            <a:ext cx="4559425" cy="3979585"/>
          </a:xfrm>
        </p:spPr>
        <p:txBody>
          <a:bodyPr anchor="ctr">
            <a:normAutofit/>
          </a:bodyPr>
          <a:lstStyle/>
          <a:p>
            <a:r>
              <a:rPr lang="en-US" sz="2000" dirty="0"/>
              <a:t>Accessible within minutes!</a:t>
            </a:r>
          </a:p>
          <a:p>
            <a:pPr lvl="1"/>
            <a:r>
              <a:rPr lang="en-US" sz="1600" dirty="0"/>
              <a:t>Additional life saving treatments for multiple patients</a:t>
            </a:r>
            <a:br>
              <a:rPr lang="en-US" sz="1600" dirty="0"/>
            </a:br>
            <a:endParaRPr lang="en-US" sz="1600" dirty="0"/>
          </a:p>
          <a:p>
            <a:pPr lvl="1"/>
            <a:r>
              <a:rPr lang="en-US" sz="1600" dirty="0"/>
              <a:t>Ability to provide commonly required first aid interventions</a:t>
            </a:r>
            <a:br>
              <a:rPr lang="en-US" sz="1600" dirty="0"/>
            </a:br>
            <a:endParaRPr lang="en-US" sz="1600" dirty="0"/>
          </a:p>
          <a:p>
            <a:pPr lvl="1"/>
            <a:r>
              <a:rPr lang="en-US" sz="1600" dirty="0"/>
              <a:t>Solution Based User Interface is best!</a:t>
            </a:r>
            <a:br>
              <a:rPr lang="en-US" sz="2000" dirty="0"/>
            </a:br>
            <a:endParaRPr lang="en-US" sz="2000" dirty="0"/>
          </a:p>
        </p:txBody>
      </p:sp>
      <p:pic>
        <p:nvPicPr>
          <p:cNvPr id="5122" name="Picture 2">
            <a:extLst>
              <a:ext uri="{FF2B5EF4-FFF2-40B4-BE49-F238E27FC236}">
                <a16:creationId xmlns:a16="http://schemas.microsoft.com/office/drawing/2014/main" id="{597CFFDD-48DC-490C-9DB8-61323E27E9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72" b="95581" l="8679" r="93208">
                        <a14:foregroundMark x1="38679" y1="12247" x2="62453" y2="8712"/>
                        <a14:foregroundMark x1="62453" y1="8712" x2="76415" y2="13258"/>
                        <a14:foregroundMark x1="76415" y1="13258" x2="83774" y2="20076"/>
                        <a14:foregroundMark x1="83774" y1="20076" x2="84151" y2="65404"/>
                        <a14:foregroundMark x1="84151" y1="65404" x2="74528" y2="87753"/>
                        <a14:foregroundMark x1="74528" y1="87753" x2="69434" y2="91414"/>
                        <a14:foregroundMark x1="60755" y1="40025" x2="64151" y2="31692"/>
                        <a14:foregroundMark x1="64151" y1="31692" x2="63585" y2="21970"/>
                        <a14:foregroundMark x1="63585" y1="21970" x2="50189" y2="19444"/>
                        <a14:foregroundMark x1="50189" y1="19444" x2="38113" y2="20455"/>
                        <a14:foregroundMark x1="38113" y1="20455" x2="22264" y2="27399"/>
                        <a14:foregroundMark x1="22264" y1="27399" x2="16226" y2="35480"/>
                        <a14:foregroundMark x1="16226" y1="35480" x2="18491" y2="44192"/>
                        <a14:foregroundMark x1="18491" y1="44192" x2="38113" y2="47854"/>
                        <a14:foregroundMark x1="38113" y1="47854" x2="52642" y2="47601"/>
                        <a14:foregroundMark x1="52642" y1="47601" x2="52830" y2="47475"/>
                        <a14:foregroundMark x1="38302" y1="20707" x2="6038" y2="17677"/>
                        <a14:foregroundMark x1="6038" y1="17677" x2="9245" y2="28283"/>
                        <a14:foregroundMark x1="9245" y1="28283" x2="11887" y2="28535"/>
                        <a14:foregroundMark x1="69623" y1="5808" x2="73962" y2="10606"/>
                        <a14:foregroundMark x1="44906" y1="4672" x2="38679" y2="10101"/>
                        <a14:foregroundMark x1="75283" y1="11616" x2="90377" y2="17424"/>
                        <a14:foregroundMark x1="90377" y1="17424" x2="94717" y2="24369"/>
                        <a14:foregroundMark x1="94717" y1="24369" x2="93208" y2="52652"/>
                        <a14:foregroundMark x1="93208" y1="52652" x2="86792" y2="66793"/>
                        <a14:foregroundMark x1="7547" y1="23359" x2="13208" y2="82071"/>
                        <a14:foregroundMark x1="13208" y1="82071" x2="16226" y2="88763"/>
                        <a14:foregroundMark x1="16226" y1="88763" x2="67547" y2="95707"/>
                        <a14:foregroundMark x1="9434" y1="70581" x2="8679" y2="78914"/>
                      </a14:backgroundRemoval>
                    </a14:imgEffect>
                  </a14:imgLayer>
                </a14:imgProps>
              </a:ext>
              <a:ext uri="{28A0092B-C50C-407E-A947-70E740481C1C}">
                <a14:useLocalDpi xmlns:a14="http://schemas.microsoft.com/office/drawing/2010/main" val="0"/>
              </a:ext>
            </a:extLst>
          </a:blip>
          <a:srcRect/>
          <a:stretch>
            <a:fillRect/>
          </a:stretch>
        </p:blipFill>
        <p:spPr bwMode="auto">
          <a:xfrm>
            <a:off x="6246491" y="-105508"/>
            <a:ext cx="4589463"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88969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08B9DC-ABCC-433A-AD7D-119F6BD51E0F}"/>
              </a:ext>
            </a:extLst>
          </p:cNvPr>
          <p:cNvSpPr>
            <a:spLocks noGrp="1"/>
          </p:cNvSpPr>
          <p:nvPr>
            <p:ph type="title"/>
          </p:nvPr>
        </p:nvSpPr>
        <p:spPr/>
        <p:txBody>
          <a:bodyPr/>
          <a:lstStyle/>
          <a:p>
            <a:r>
              <a:rPr lang="en-US" dirty="0"/>
              <a:t>Base Bag</a:t>
            </a:r>
          </a:p>
        </p:txBody>
      </p:sp>
      <p:sp>
        <p:nvSpPr>
          <p:cNvPr id="6" name="Text Placeholder 5">
            <a:extLst>
              <a:ext uri="{FF2B5EF4-FFF2-40B4-BE49-F238E27FC236}">
                <a16:creationId xmlns:a16="http://schemas.microsoft.com/office/drawing/2014/main" id="{5366F7DC-0514-46A2-B65F-AA50E9B31FCE}"/>
              </a:ext>
            </a:extLst>
          </p:cNvPr>
          <p:cNvSpPr>
            <a:spLocks noGrp="1"/>
          </p:cNvSpPr>
          <p:nvPr>
            <p:ph type="body" idx="1"/>
          </p:nvPr>
        </p:nvSpPr>
        <p:spPr/>
        <p:txBody>
          <a:bodyPr/>
          <a:lstStyle/>
          <a:p>
            <a:r>
              <a:rPr lang="en-US" dirty="0">
                <a:latin typeface="Calibri" panose="020F0502020204030204" pitchFamily="34" charset="0"/>
              </a:rPr>
              <a:t>Ouch Pouch</a:t>
            </a:r>
          </a:p>
        </p:txBody>
      </p:sp>
      <p:sp>
        <p:nvSpPr>
          <p:cNvPr id="7" name="Content Placeholder 6">
            <a:extLst>
              <a:ext uri="{FF2B5EF4-FFF2-40B4-BE49-F238E27FC236}">
                <a16:creationId xmlns:a16="http://schemas.microsoft.com/office/drawing/2014/main" id="{9F17DDEE-5954-4C9A-AA97-2897F1A1EC10}"/>
              </a:ext>
            </a:extLst>
          </p:cNvPr>
          <p:cNvSpPr>
            <a:spLocks noGrp="1"/>
          </p:cNvSpPr>
          <p:nvPr>
            <p:ph sz="half" idx="2"/>
          </p:nvPr>
        </p:nvSpPr>
        <p:spPr/>
        <p:txBody>
          <a:bodyPr>
            <a:normAutofit fontScale="92500" lnSpcReduction="10000"/>
          </a:bodyPr>
          <a:lstStyle/>
          <a:p>
            <a:pPr fontAlgn="ctr">
              <a:spcBef>
                <a:spcPts val="0"/>
              </a:spcBef>
              <a:buFont typeface="Wingdings" panose="05000000000000000000" pitchFamily="2" charset="2"/>
              <a:buChar char="ü"/>
            </a:pPr>
            <a:r>
              <a:rPr lang="en-US" sz="1900" dirty="0"/>
              <a:t>1x 30cc Flushing Syringe</a:t>
            </a:r>
          </a:p>
          <a:p>
            <a:pPr fontAlgn="ctr">
              <a:spcBef>
                <a:spcPts val="0"/>
              </a:spcBef>
              <a:buFont typeface="Wingdings" panose="05000000000000000000" pitchFamily="2" charset="2"/>
              <a:buChar char="ü"/>
            </a:pPr>
            <a:r>
              <a:rPr lang="en-US" sz="1900" dirty="0"/>
              <a:t>2x 4"x4" Nonstick bandage</a:t>
            </a:r>
          </a:p>
          <a:p>
            <a:pPr fontAlgn="ctr">
              <a:spcBef>
                <a:spcPts val="0"/>
              </a:spcBef>
              <a:buFont typeface="Wingdings" panose="05000000000000000000" pitchFamily="2" charset="2"/>
              <a:buChar char="ü"/>
            </a:pPr>
            <a:r>
              <a:rPr lang="en-US" sz="1900" dirty="0"/>
              <a:t>4x 2"x2" Square Gauze</a:t>
            </a:r>
          </a:p>
          <a:p>
            <a:pPr fontAlgn="ctr">
              <a:spcBef>
                <a:spcPts val="0"/>
              </a:spcBef>
              <a:buFont typeface="Wingdings" panose="05000000000000000000" pitchFamily="2" charset="2"/>
              <a:buChar char="ü"/>
            </a:pPr>
            <a:r>
              <a:rPr lang="en-US" sz="1900" dirty="0"/>
              <a:t>4x 4"x4" Square Gauze</a:t>
            </a:r>
          </a:p>
          <a:p>
            <a:pPr fontAlgn="ctr">
              <a:spcBef>
                <a:spcPts val="0"/>
              </a:spcBef>
              <a:buFont typeface="Wingdings" panose="05000000000000000000" pitchFamily="2" charset="2"/>
              <a:buChar char="ü"/>
            </a:pPr>
            <a:r>
              <a:rPr lang="en-US" sz="1900" dirty="0"/>
              <a:t>1x bandage scissors</a:t>
            </a:r>
          </a:p>
          <a:p>
            <a:pPr fontAlgn="ctr">
              <a:spcBef>
                <a:spcPts val="0"/>
              </a:spcBef>
              <a:buFont typeface="Wingdings" panose="05000000000000000000" pitchFamily="2" charset="2"/>
              <a:buChar char="ü"/>
            </a:pPr>
            <a:r>
              <a:rPr lang="en-US" sz="1900" dirty="0"/>
              <a:t>1x 1" Medical Tape</a:t>
            </a:r>
          </a:p>
          <a:p>
            <a:pPr fontAlgn="ctr">
              <a:spcBef>
                <a:spcPts val="0"/>
              </a:spcBef>
              <a:buFont typeface="Wingdings" panose="05000000000000000000" pitchFamily="2" charset="2"/>
              <a:buChar char="ü"/>
            </a:pPr>
            <a:r>
              <a:rPr lang="en-US" sz="1900" dirty="0"/>
              <a:t>1x 2" </a:t>
            </a:r>
            <a:r>
              <a:rPr lang="en-US" sz="1900" dirty="0" err="1"/>
              <a:t>Elasticon</a:t>
            </a:r>
            <a:r>
              <a:rPr lang="en-US" sz="1900" dirty="0"/>
              <a:t> Tape (especially for ear wraps)</a:t>
            </a:r>
          </a:p>
          <a:p>
            <a:pPr fontAlgn="ctr">
              <a:spcBef>
                <a:spcPts val="0"/>
              </a:spcBef>
              <a:buFont typeface="Wingdings" panose="05000000000000000000" pitchFamily="2" charset="2"/>
              <a:buChar char="ü"/>
            </a:pPr>
            <a:r>
              <a:rPr lang="en-US" sz="1900" dirty="0"/>
              <a:t>3x 3" Conforming Stretch Gauze Roll </a:t>
            </a:r>
          </a:p>
          <a:p>
            <a:pPr fontAlgn="ctr">
              <a:spcBef>
                <a:spcPts val="0"/>
              </a:spcBef>
              <a:buFont typeface="Wingdings" panose="05000000000000000000" pitchFamily="2" charset="2"/>
              <a:buChar char="ü"/>
            </a:pPr>
            <a:r>
              <a:rPr lang="en-US" sz="1900" dirty="0"/>
              <a:t>2x 2" </a:t>
            </a:r>
            <a:r>
              <a:rPr lang="en-US" sz="1900" dirty="0" err="1"/>
              <a:t>Vetwrap</a:t>
            </a:r>
            <a:endParaRPr lang="en-US" sz="1900" dirty="0"/>
          </a:p>
          <a:p>
            <a:pPr fontAlgn="ctr">
              <a:spcBef>
                <a:spcPts val="0"/>
              </a:spcBef>
              <a:buFont typeface="Wingdings" panose="05000000000000000000" pitchFamily="2" charset="2"/>
              <a:buChar char="ü"/>
            </a:pPr>
            <a:r>
              <a:rPr lang="en-US" sz="1900" dirty="0"/>
              <a:t>2x 4" </a:t>
            </a:r>
            <a:r>
              <a:rPr lang="en-US" sz="1900" dirty="0" err="1"/>
              <a:t>Vetwrap</a:t>
            </a:r>
            <a:endParaRPr lang="en-US" sz="1900" dirty="0"/>
          </a:p>
          <a:p>
            <a:pPr fontAlgn="ctr">
              <a:spcBef>
                <a:spcPts val="0"/>
              </a:spcBef>
              <a:buFont typeface="Wingdings" panose="05000000000000000000" pitchFamily="2" charset="2"/>
              <a:buChar char="ü"/>
            </a:pPr>
            <a:r>
              <a:rPr lang="en-US" sz="1900" dirty="0"/>
              <a:t>2x Large Abdominal Trauma Pad</a:t>
            </a:r>
          </a:p>
          <a:p>
            <a:pPr fontAlgn="ctr">
              <a:spcBef>
                <a:spcPts val="0"/>
              </a:spcBef>
              <a:buFont typeface="Wingdings" panose="05000000000000000000" pitchFamily="2" charset="2"/>
              <a:buChar char="ü"/>
            </a:pPr>
            <a:r>
              <a:rPr lang="en-US" sz="1900" dirty="0"/>
              <a:t>2x Tegaderm covers (for human use)</a:t>
            </a:r>
          </a:p>
          <a:p>
            <a:pPr fontAlgn="ctr">
              <a:spcBef>
                <a:spcPts val="0"/>
              </a:spcBef>
              <a:buFont typeface="Wingdings" panose="05000000000000000000" pitchFamily="2" charset="2"/>
              <a:buChar char="ü"/>
            </a:pPr>
            <a:r>
              <a:rPr lang="en-US" sz="1900" dirty="0"/>
              <a:t>1x Sharpie Marker</a:t>
            </a:r>
          </a:p>
          <a:p>
            <a:pPr fontAlgn="ctr">
              <a:spcBef>
                <a:spcPts val="0"/>
              </a:spcBef>
              <a:buFont typeface="Wingdings" panose="05000000000000000000" pitchFamily="2" charset="2"/>
              <a:buChar char="ü"/>
            </a:pPr>
            <a:r>
              <a:rPr lang="en-US" sz="1900" dirty="0"/>
              <a:t>Consider:  "saran" wrap, "</a:t>
            </a:r>
            <a:r>
              <a:rPr lang="en-US" sz="1900" dirty="0" err="1"/>
              <a:t>Pawz</a:t>
            </a:r>
            <a:r>
              <a:rPr lang="en-US" sz="1900" dirty="0"/>
              <a:t>" booties (as fast medical bootie), "</a:t>
            </a:r>
            <a:r>
              <a:rPr lang="en-US" sz="1900" dirty="0" err="1"/>
              <a:t>NoFlap</a:t>
            </a:r>
            <a:r>
              <a:rPr lang="en-US" sz="1900" dirty="0"/>
              <a:t> </a:t>
            </a:r>
            <a:r>
              <a:rPr lang="en-US" sz="1900" dirty="0" err="1"/>
              <a:t>EarWrap</a:t>
            </a:r>
            <a:r>
              <a:rPr lang="en-US" sz="1900" dirty="0"/>
              <a:t>"</a:t>
            </a:r>
          </a:p>
          <a:p>
            <a:endParaRPr lang="en-US" dirty="0"/>
          </a:p>
        </p:txBody>
      </p:sp>
      <p:sp>
        <p:nvSpPr>
          <p:cNvPr id="8" name="Text Placeholder 7">
            <a:extLst>
              <a:ext uri="{FF2B5EF4-FFF2-40B4-BE49-F238E27FC236}">
                <a16:creationId xmlns:a16="http://schemas.microsoft.com/office/drawing/2014/main" id="{8B820821-EC06-4420-9CF0-0C6407A77F80}"/>
              </a:ext>
            </a:extLst>
          </p:cNvPr>
          <p:cNvSpPr>
            <a:spLocks noGrp="1"/>
          </p:cNvSpPr>
          <p:nvPr>
            <p:ph type="body" sz="quarter" idx="3"/>
          </p:nvPr>
        </p:nvSpPr>
        <p:spPr/>
        <p:txBody>
          <a:bodyPr/>
          <a:lstStyle/>
          <a:p>
            <a:r>
              <a:rPr lang="en-US" dirty="0">
                <a:latin typeface="Calibri" panose="020F0502020204030204" pitchFamily="34" charset="0"/>
              </a:rPr>
              <a:t>Heat and Hydration</a:t>
            </a:r>
          </a:p>
        </p:txBody>
      </p:sp>
      <p:sp>
        <p:nvSpPr>
          <p:cNvPr id="9" name="Content Placeholder 8">
            <a:extLst>
              <a:ext uri="{FF2B5EF4-FFF2-40B4-BE49-F238E27FC236}">
                <a16:creationId xmlns:a16="http://schemas.microsoft.com/office/drawing/2014/main" id="{684A4B6E-7DF5-4AA3-90C2-2C48A9E0C752}"/>
              </a:ext>
            </a:extLst>
          </p:cNvPr>
          <p:cNvSpPr>
            <a:spLocks noGrp="1"/>
          </p:cNvSpPr>
          <p:nvPr>
            <p:ph sz="quarter" idx="4"/>
          </p:nvPr>
        </p:nvSpPr>
        <p:spPr/>
        <p:txBody>
          <a:bodyPr>
            <a:normAutofit fontScale="92500" lnSpcReduction="10000"/>
          </a:bodyPr>
          <a:lstStyle/>
          <a:p>
            <a:pPr marL="228600" lvl="1" fontAlgn="ctr">
              <a:spcBef>
                <a:spcPts val="0"/>
              </a:spcBef>
              <a:spcAft>
                <a:spcPts val="0"/>
              </a:spcAft>
              <a:buFont typeface="Wingdings" panose="05000000000000000000" pitchFamily="2" charset="2"/>
              <a:buChar char="ü"/>
            </a:pPr>
            <a:r>
              <a:rPr lang="en-US" sz="1900" dirty="0"/>
              <a:t>Thermometer</a:t>
            </a:r>
          </a:p>
          <a:p>
            <a:pPr marL="228600" lvl="1" fontAlgn="ctr">
              <a:spcBef>
                <a:spcPts val="0"/>
              </a:spcBef>
              <a:spcAft>
                <a:spcPts val="0"/>
              </a:spcAft>
              <a:buFont typeface="Wingdings" panose="05000000000000000000" pitchFamily="2" charset="2"/>
              <a:buChar char="ü"/>
            </a:pPr>
            <a:r>
              <a:rPr lang="en-US" sz="1900" dirty="0"/>
              <a:t>Lube</a:t>
            </a:r>
          </a:p>
          <a:p>
            <a:pPr marL="228600" lvl="1" fontAlgn="ctr">
              <a:spcBef>
                <a:spcPts val="0"/>
              </a:spcBef>
              <a:spcAft>
                <a:spcPts val="0"/>
              </a:spcAft>
              <a:buFont typeface="Wingdings" panose="05000000000000000000" pitchFamily="2" charset="2"/>
              <a:buChar char="ü"/>
            </a:pPr>
            <a:r>
              <a:rPr lang="en-US" sz="1900" dirty="0"/>
              <a:t>Cold Packs</a:t>
            </a:r>
          </a:p>
          <a:p>
            <a:pPr marL="228600" lvl="1" fontAlgn="ctr">
              <a:spcBef>
                <a:spcPts val="0"/>
              </a:spcBef>
              <a:spcAft>
                <a:spcPts val="0"/>
              </a:spcAft>
              <a:buFont typeface="Wingdings" panose="05000000000000000000" pitchFamily="2" charset="2"/>
              <a:buChar char="ü"/>
            </a:pPr>
            <a:r>
              <a:rPr lang="en-US" sz="1900" dirty="0"/>
              <a:t>Water Bottle(s)</a:t>
            </a:r>
          </a:p>
          <a:p>
            <a:pPr marL="228600" lvl="1" fontAlgn="ctr">
              <a:spcBef>
                <a:spcPts val="0"/>
              </a:spcBef>
              <a:spcAft>
                <a:spcPts val="0"/>
              </a:spcAft>
              <a:buFont typeface="Wingdings" panose="05000000000000000000" pitchFamily="2" charset="2"/>
              <a:buChar char="ü"/>
            </a:pPr>
            <a:r>
              <a:rPr lang="en-US" sz="1900" dirty="0"/>
              <a:t>Water bowl</a:t>
            </a:r>
            <a:br>
              <a:rPr lang="en-US" sz="1100" dirty="0">
                <a:effectLst/>
                <a:latin typeface="Calibri" panose="020F0502020204030204" pitchFamily="34" charset="0"/>
              </a:rPr>
            </a:br>
            <a:endParaRPr lang="en-US"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endParaRPr lang="en-US" sz="1100" dirty="0">
              <a:latin typeface="Calibri" panose="020F0502020204030204" pitchFamily="34" charset="0"/>
            </a:endParaRPr>
          </a:p>
          <a:p>
            <a:pPr marL="114300" indent="0" rtl="0" fontAlgn="ctr">
              <a:spcBef>
                <a:spcPts val="0"/>
              </a:spcBef>
              <a:spcAft>
                <a:spcPts val="0"/>
              </a:spcAft>
              <a:buNone/>
            </a:pPr>
            <a:r>
              <a:rPr lang="en-US" sz="2400" b="1" dirty="0">
                <a:latin typeface="Calibri" panose="020F0502020204030204" pitchFamily="34" charset="0"/>
              </a:rPr>
              <a:t>Cold</a:t>
            </a:r>
          </a:p>
          <a:p>
            <a:pPr marL="228600" lvl="1" fontAlgn="ctr">
              <a:spcBef>
                <a:spcPts val="0"/>
              </a:spcBef>
              <a:buFont typeface="Wingdings" panose="05000000000000000000" pitchFamily="2" charset="2"/>
              <a:buChar char="ü"/>
            </a:pPr>
            <a:r>
              <a:rPr lang="en-US" sz="1900" dirty="0">
                <a:latin typeface="Calibri" panose="020F0502020204030204" pitchFamily="34" charset="0"/>
              </a:rPr>
              <a:t>Emergency blanket</a:t>
            </a:r>
          </a:p>
          <a:p>
            <a:pPr marL="228600" lvl="1" fontAlgn="ctr">
              <a:spcBef>
                <a:spcPts val="0"/>
              </a:spcBef>
              <a:buFont typeface="Wingdings" panose="05000000000000000000" pitchFamily="2" charset="2"/>
              <a:buChar char="ü"/>
            </a:pPr>
            <a:r>
              <a:rPr lang="en-US" sz="1900" dirty="0">
                <a:latin typeface="Calibri" panose="020F0502020204030204" pitchFamily="34" charset="0"/>
              </a:rPr>
              <a:t>Heat packs (handwarmers with adhesive side)</a:t>
            </a:r>
          </a:p>
          <a:p>
            <a:pPr marL="742950" lvl="1" indent="-285750" rtl="0" fontAlgn="ctr">
              <a:spcBef>
                <a:spcPts val="0"/>
              </a:spcBef>
              <a:spcAft>
                <a:spcPts val="0"/>
              </a:spcAft>
              <a:buFont typeface="Courier New" panose="02070309020205020404" pitchFamily="49" charset="0"/>
              <a:buChar char="o"/>
            </a:pPr>
            <a:endParaRPr lang="en-US" sz="1100" dirty="0">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4079979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Text&#10;&#10;Description automatically generated">
            <a:extLst>
              <a:ext uri="{FF2B5EF4-FFF2-40B4-BE49-F238E27FC236}">
                <a16:creationId xmlns:a16="http://schemas.microsoft.com/office/drawing/2014/main" id="{5B19A999-5452-E97A-B16B-C2CD60912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126" y="32084"/>
            <a:ext cx="6777790" cy="6777790"/>
          </a:xfrm>
          <a:prstGeom prst="rect">
            <a:avLst/>
          </a:prstGeom>
        </p:spPr>
      </p:pic>
      <p:sp>
        <p:nvSpPr>
          <p:cNvPr id="32" name="TextBox 31">
            <a:extLst>
              <a:ext uri="{FF2B5EF4-FFF2-40B4-BE49-F238E27FC236}">
                <a16:creationId xmlns:a16="http://schemas.microsoft.com/office/drawing/2014/main" id="{6EF5E1EA-8F62-495C-E16A-FB3BC21697F1}"/>
              </a:ext>
            </a:extLst>
          </p:cNvPr>
          <p:cNvSpPr txBox="1"/>
          <p:nvPr/>
        </p:nvSpPr>
        <p:spPr>
          <a:xfrm rot="16200000">
            <a:off x="-2026270" y="2848477"/>
            <a:ext cx="59786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ranklin Gothic Demi Cond"/>
                <a:ea typeface="+mn-ea"/>
                <a:cs typeface="+mn-cs"/>
              </a:rPr>
              <a:t>Poisons - Chocolate</a:t>
            </a:r>
          </a:p>
        </p:txBody>
      </p:sp>
    </p:spTree>
    <p:custDataLst>
      <p:tags r:id="rId1"/>
    </p:custDataLst>
    <p:extLst>
      <p:ext uri="{BB962C8B-B14F-4D97-AF65-F5344CB8AC3E}">
        <p14:creationId xmlns:p14="http://schemas.microsoft.com/office/powerpoint/2010/main" val="36471401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08B9DC-ABCC-433A-AD7D-119F6BD51E0F}"/>
              </a:ext>
            </a:extLst>
          </p:cNvPr>
          <p:cNvSpPr>
            <a:spLocks noGrp="1"/>
          </p:cNvSpPr>
          <p:nvPr>
            <p:ph type="title"/>
          </p:nvPr>
        </p:nvSpPr>
        <p:spPr/>
        <p:txBody>
          <a:bodyPr/>
          <a:lstStyle/>
          <a:p>
            <a:r>
              <a:rPr lang="en-US" dirty="0"/>
              <a:t>Base Bag</a:t>
            </a:r>
          </a:p>
        </p:txBody>
      </p:sp>
      <p:sp>
        <p:nvSpPr>
          <p:cNvPr id="6" name="Text Placeholder 5">
            <a:extLst>
              <a:ext uri="{FF2B5EF4-FFF2-40B4-BE49-F238E27FC236}">
                <a16:creationId xmlns:a16="http://schemas.microsoft.com/office/drawing/2014/main" id="{5366F7DC-0514-46A2-B65F-AA50E9B31FCE}"/>
              </a:ext>
            </a:extLst>
          </p:cNvPr>
          <p:cNvSpPr>
            <a:spLocks noGrp="1"/>
          </p:cNvSpPr>
          <p:nvPr>
            <p:ph type="body" idx="1"/>
          </p:nvPr>
        </p:nvSpPr>
        <p:spPr/>
        <p:txBody>
          <a:bodyPr/>
          <a:lstStyle/>
          <a:p>
            <a:r>
              <a:rPr lang="en-US" dirty="0">
                <a:latin typeface="Calibri" panose="020F0502020204030204" pitchFamily="34" charset="0"/>
              </a:rPr>
              <a:t>Basic Life Support</a:t>
            </a:r>
          </a:p>
        </p:txBody>
      </p:sp>
      <p:sp>
        <p:nvSpPr>
          <p:cNvPr id="7" name="Content Placeholder 6">
            <a:extLst>
              <a:ext uri="{FF2B5EF4-FFF2-40B4-BE49-F238E27FC236}">
                <a16:creationId xmlns:a16="http://schemas.microsoft.com/office/drawing/2014/main" id="{9F17DDEE-5954-4C9A-AA97-2897F1A1EC10}"/>
              </a:ext>
            </a:extLst>
          </p:cNvPr>
          <p:cNvSpPr>
            <a:spLocks noGrp="1"/>
          </p:cNvSpPr>
          <p:nvPr>
            <p:ph sz="half" idx="2"/>
          </p:nvPr>
        </p:nvSpPr>
        <p:spPr/>
        <p:txBody>
          <a:bodyPr>
            <a:normAutofit/>
          </a:bodyPr>
          <a:lstStyle/>
          <a:p>
            <a:pPr marL="228600" lvl="1" fontAlgn="ctr">
              <a:spcBef>
                <a:spcPts val="0"/>
              </a:spcBef>
              <a:buFont typeface="Wingdings" panose="05000000000000000000" pitchFamily="2" charset="2"/>
              <a:buChar char="ü"/>
            </a:pPr>
            <a:r>
              <a:rPr lang="en-US" sz="1800" dirty="0">
                <a:latin typeface="Calibri" panose="020F0502020204030204" pitchFamily="34" charset="0"/>
              </a:rPr>
              <a:t>Oxygen mask</a:t>
            </a:r>
          </a:p>
          <a:p>
            <a:pPr marL="228600" lvl="1" fontAlgn="ctr">
              <a:spcBef>
                <a:spcPts val="0"/>
              </a:spcBef>
              <a:buFont typeface="Wingdings" panose="05000000000000000000" pitchFamily="2" charset="2"/>
              <a:buChar char="ü"/>
            </a:pPr>
            <a:r>
              <a:rPr lang="en-US" sz="1800" dirty="0">
                <a:latin typeface="Calibri" panose="020F0502020204030204" pitchFamily="34" charset="0"/>
              </a:rPr>
              <a:t>Cage Muzzle</a:t>
            </a:r>
          </a:p>
          <a:p>
            <a:pPr marL="228600" lvl="1" fontAlgn="ctr">
              <a:spcBef>
                <a:spcPts val="0"/>
              </a:spcBef>
              <a:buFont typeface="Wingdings" panose="05000000000000000000" pitchFamily="2" charset="2"/>
              <a:buChar char="ü"/>
            </a:pPr>
            <a:r>
              <a:rPr lang="en-US" sz="1800" dirty="0">
                <a:latin typeface="Calibri" panose="020F0502020204030204" pitchFamily="34" charset="0"/>
              </a:rPr>
              <a:t>Nasal Canula</a:t>
            </a:r>
          </a:p>
          <a:p>
            <a:pPr marL="228600" lvl="1" fontAlgn="ctr">
              <a:spcBef>
                <a:spcPts val="0"/>
              </a:spcBef>
              <a:buFont typeface="Wingdings" panose="05000000000000000000" pitchFamily="2" charset="2"/>
              <a:buChar char="ü"/>
            </a:pPr>
            <a:r>
              <a:rPr lang="en-US" sz="1800" dirty="0">
                <a:latin typeface="Calibri" panose="020F0502020204030204" pitchFamily="34" charset="0"/>
              </a:rPr>
              <a:t>MBOT connectors (small zip ties)</a:t>
            </a:r>
          </a:p>
          <a:p>
            <a:pPr marL="228600" lvl="1" fontAlgn="ctr">
              <a:spcBef>
                <a:spcPts val="0"/>
              </a:spcBef>
              <a:buFont typeface="Wingdings" panose="05000000000000000000" pitchFamily="2" charset="2"/>
              <a:buChar char="ü"/>
            </a:pPr>
            <a:r>
              <a:rPr lang="en-US" sz="1800" dirty="0">
                <a:latin typeface="Calibri" panose="020F0502020204030204" pitchFamily="34" charset="0"/>
              </a:rPr>
              <a:t>Barrett Muzzle when available</a:t>
            </a:r>
          </a:p>
        </p:txBody>
      </p:sp>
      <p:sp>
        <p:nvSpPr>
          <p:cNvPr id="8" name="Text Placeholder 7">
            <a:extLst>
              <a:ext uri="{FF2B5EF4-FFF2-40B4-BE49-F238E27FC236}">
                <a16:creationId xmlns:a16="http://schemas.microsoft.com/office/drawing/2014/main" id="{8B820821-EC06-4420-9CF0-0C6407A77F80}"/>
              </a:ext>
            </a:extLst>
          </p:cNvPr>
          <p:cNvSpPr>
            <a:spLocks noGrp="1"/>
          </p:cNvSpPr>
          <p:nvPr>
            <p:ph type="body" sz="quarter" idx="3"/>
          </p:nvPr>
        </p:nvSpPr>
        <p:spPr/>
        <p:txBody>
          <a:bodyPr/>
          <a:lstStyle/>
          <a:p>
            <a:r>
              <a:rPr lang="en-US" dirty="0">
                <a:latin typeface="Calibri" panose="020F0502020204030204" pitchFamily="34" charset="0"/>
              </a:rPr>
              <a:t>Toxins</a:t>
            </a:r>
          </a:p>
        </p:txBody>
      </p:sp>
      <p:sp>
        <p:nvSpPr>
          <p:cNvPr id="9" name="Content Placeholder 8">
            <a:extLst>
              <a:ext uri="{FF2B5EF4-FFF2-40B4-BE49-F238E27FC236}">
                <a16:creationId xmlns:a16="http://schemas.microsoft.com/office/drawing/2014/main" id="{684A4B6E-7DF5-4AA3-90C2-2C48A9E0C752}"/>
              </a:ext>
            </a:extLst>
          </p:cNvPr>
          <p:cNvSpPr>
            <a:spLocks noGrp="1"/>
          </p:cNvSpPr>
          <p:nvPr>
            <p:ph sz="quarter" idx="4"/>
          </p:nvPr>
        </p:nvSpPr>
        <p:spPr/>
        <p:txBody>
          <a:bodyPr/>
          <a:lstStyle/>
          <a:p>
            <a:pPr marL="285750" lvl="1" indent="-285750" fontAlgn="ctr">
              <a:spcBef>
                <a:spcPts val="0"/>
              </a:spcBef>
              <a:buFont typeface="Wingdings" panose="05000000000000000000" pitchFamily="2" charset="2"/>
              <a:buChar char="ü"/>
            </a:pPr>
            <a:r>
              <a:rPr lang="en-US" sz="1800" dirty="0">
                <a:effectLst/>
                <a:latin typeface="Calibri" panose="020F0502020204030204" pitchFamily="34" charset="0"/>
              </a:rPr>
              <a:t>Who to Call Sticker/Card (Pet Poison / APCC)</a:t>
            </a:r>
            <a:br>
              <a:rPr lang="en-US" sz="1800" dirty="0">
                <a:effectLst/>
                <a:latin typeface="Calibri" panose="020F0502020204030204" pitchFamily="34" charset="0"/>
              </a:rPr>
            </a:br>
            <a:endParaRPr lang="en-US" sz="1800" dirty="0">
              <a:latin typeface="Calibri" panose="020F0502020204030204" pitchFamily="34" charset="0"/>
            </a:endParaRPr>
          </a:p>
          <a:p>
            <a:pPr marL="285750" lvl="1" indent="-285750" fontAlgn="ctr">
              <a:spcBef>
                <a:spcPts val="0"/>
              </a:spcBef>
              <a:buFont typeface="Wingdings" panose="05000000000000000000" pitchFamily="2" charset="2"/>
              <a:buChar char="ü"/>
            </a:pPr>
            <a:r>
              <a:rPr lang="en-US" sz="1800" dirty="0">
                <a:latin typeface="Calibri" panose="020F0502020204030204" pitchFamily="34" charset="0"/>
              </a:rPr>
              <a:t>Narcan Pouch with Gloves</a:t>
            </a:r>
            <a:br>
              <a:rPr lang="en-US" sz="1800" dirty="0">
                <a:latin typeface="Calibri" panose="020F0502020204030204" pitchFamily="34" charset="0"/>
              </a:rPr>
            </a:br>
            <a:endParaRPr lang="en-US" sz="1800" dirty="0">
              <a:latin typeface="Calibri" panose="020F0502020204030204" pitchFamily="34" charset="0"/>
            </a:endParaRPr>
          </a:p>
          <a:p>
            <a:pPr marL="285750" lvl="1" indent="-285750" fontAlgn="ctr">
              <a:spcBef>
                <a:spcPts val="0"/>
              </a:spcBef>
              <a:buFont typeface="Wingdings" panose="05000000000000000000" pitchFamily="2" charset="2"/>
              <a:buChar char="ü"/>
            </a:pPr>
            <a:r>
              <a:rPr lang="en-US" sz="1800" dirty="0">
                <a:latin typeface="Calibri" panose="020F0502020204030204" pitchFamily="34" charset="0"/>
              </a:rPr>
              <a:t>Prescription for Apomorphine is best</a:t>
            </a:r>
            <a:br>
              <a:rPr lang="en-US" sz="1800" dirty="0">
                <a:latin typeface="Calibri" panose="020F0502020204030204" pitchFamily="34" charset="0"/>
              </a:rPr>
            </a:br>
            <a:r>
              <a:rPr lang="en-US" sz="1800" dirty="0">
                <a:latin typeface="Calibri" panose="020F0502020204030204" pitchFamily="34" charset="0"/>
              </a:rPr>
              <a:t>Otherwise Hydrogen Peroxide and Syringe/</a:t>
            </a:r>
            <a:r>
              <a:rPr lang="en-US" sz="1800" dirty="0" err="1">
                <a:latin typeface="Calibri" panose="020F0502020204030204" pitchFamily="34" charset="0"/>
              </a:rPr>
              <a:t>Doser</a:t>
            </a:r>
            <a:br>
              <a:rPr lang="en-US" sz="1800" dirty="0">
                <a:latin typeface="Calibri" panose="020F0502020204030204" pitchFamily="34" charset="0"/>
              </a:rPr>
            </a:br>
            <a:endParaRPr lang="en-US" sz="1800" dirty="0">
              <a:latin typeface="Calibri" panose="020F0502020204030204" pitchFamily="34" charset="0"/>
            </a:endParaRPr>
          </a:p>
          <a:p>
            <a:pPr marL="285750" lvl="1" indent="-285750" fontAlgn="ctr">
              <a:spcBef>
                <a:spcPts val="0"/>
              </a:spcBef>
              <a:buFont typeface="Wingdings" panose="05000000000000000000" pitchFamily="2" charset="2"/>
              <a:buChar char="ü"/>
            </a:pPr>
            <a:r>
              <a:rPr lang="en-US" sz="1800" dirty="0" err="1">
                <a:latin typeface="Calibri" panose="020F0502020204030204" pitchFamily="34" charset="0"/>
              </a:rPr>
              <a:t>Otom</a:t>
            </a:r>
            <a:r>
              <a:rPr lang="en-US" sz="1800" dirty="0">
                <a:latin typeface="Calibri" panose="020F0502020204030204" pitchFamily="34" charset="0"/>
              </a:rPr>
              <a:t> Tick Remover (or same L shape)</a:t>
            </a:r>
            <a:br>
              <a:rPr lang="en-US" sz="1800" dirty="0">
                <a:latin typeface="Calibri" panose="020F0502020204030204" pitchFamily="34" charset="0"/>
              </a:rPr>
            </a:br>
            <a:endParaRPr lang="en-US" sz="1800" dirty="0">
              <a:latin typeface="Calibri" panose="020F0502020204030204" pitchFamily="34" charset="0"/>
            </a:endParaRPr>
          </a:p>
          <a:p>
            <a:pPr marL="0" lvl="1" indent="0" fontAlgn="ctr">
              <a:spcBef>
                <a:spcPts val="0"/>
              </a:spcBef>
              <a:buNone/>
            </a:pPr>
            <a:br>
              <a:rPr lang="en-US" sz="1800" dirty="0">
                <a:latin typeface="Calibri" panose="020F0502020204030204" pitchFamily="34" charset="0"/>
              </a:rPr>
            </a:br>
            <a:endParaRPr lang="en-US" sz="1800" dirty="0">
              <a:latin typeface="Calibri" panose="020F0502020204030204" pitchFamily="34" charset="0"/>
            </a:endParaRPr>
          </a:p>
          <a:p>
            <a:pPr marL="285750" lvl="1" indent="-285750" fontAlgn="ctr">
              <a:spcBef>
                <a:spcPts val="0"/>
              </a:spcBef>
              <a:buFont typeface="Wingdings" panose="05000000000000000000" pitchFamily="2" charset="2"/>
              <a:buChar char="ü"/>
            </a:pPr>
            <a:endParaRPr lang="en-US" sz="18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33161385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535F-FC82-4507-8FFC-1E3795EE5972}"/>
              </a:ext>
            </a:extLst>
          </p:cNvPr>
          <p:cNvSpPr>
            <a:spLocks noGrp="1"/>
          </p:cNvSpPr>
          <p:nvPr>
            <p:ph type="title"/>
          </p:nvPr>
        </p:nvSpPr>
        <p:spPr/>
        <p:txBody>
          <a:bodyPr/>
          <a:lstStyle/>
          <a:p>
            <a:r>
              <a:rPr lang="en-US" dirty="0"/>
              <a:t>Base Bag</a:t>
            </a:r>
          </a:p>
        </p:txBody>
      </p:sp>
      <p:sp>
        <p:nvSpPr>
          <p:cNvPr id="3" name="Text Placeholder 2">
            <a:extLst>
              <a:ext uri="{FF2B5EF4-FFF2-40B4-BE49-F238E27FC236}">
                <a16:creationId xmlns:a16="http://schemas.microsoft.com/office/drawing/2014/main" id="{24985F1F-5066-412D-9421-D0DBD6F6C76F}"/>
              </a:ext>
            </a:extLst>
          </p:cNvPr>
          <p:cNvSpPr>
            <a:spLocks noGrp="1"/>
          </p:cNvSpPr>
          <p:nvPr>
            <p:ph type="body" idx="1"/>
          </p:nvPr>
        </p:nvSpPr>
        <p:spPr/>
        <p:txBody>
          <a:bodyPr/>
          <a:lstStyle/>
          <a:p>
            <a:r>
              <a:rPr lang="en-US" dirty="0"/>
              <a:t>Medications</a:t>
            </a:r>
          </a:p>
        </p:txBody>
      </p:sp>
      <p:sp>
        <p:nvSpPr>
          <p:cNvPr id="4" name="Content Placeholder 3">
            <a:extLst>
              <a:ext uri="{FF2B5EF4-FFF2-40B4-BE49-F238E27FC236}">
                <a16:creationId xmlns:a16="http://schemas.microsoft.com/office/drawing/2014/main" id="{95F8E20D-8A73-4AA3-A7CC-022532038A6B}"/>
              </a:ext>
            </a:extLst>
          </p:cNvPr>
          <p:cNvSpPr>
            <a:spLocks noGrp="1"/>
          </p:cNvSpPr>
          <p:nvPr>
            <p:ph sz="half" idx="2"/>
          </p:nvPr>
        </p:nvSpPr>
        <p:spPr/>
        <p:txBody>
          <a:bodyPr/>
          <a:lstStyle/>
          <a:p>
            <a:pPr fontAlgn="ctr">
              <a:spcBef>
                <a:spcPts val="0"/>
              </a:spcBef>
              <a:buFont typeface="Wingdings" panose="05000000000000000000" pitchFamily="2" charset="2"/>
              <a:buChar char="ü"/>
            </a:pPr>
            <a:r>
              <a:rPr lang="en-US" sz="1800" dirty="0">
                <a:latin typeface="Calibri" panose="020F0502020204030204" pitchFamily="34" charset="0"/>
              </a:rPr>
              <a:t>Storage for actual meds and prescriptions / dose</a:t>
            </a:r>
          </a:p>
          <a:p>
            <a:pPr fontAlgn="ctr">
              <a:spcBef>
                <a:spcPts val="0"/>
              </a:spcBef>
              <a:buFont typeface="Wingdings" panose="05000000000000000000" pitchFamily="2" charset="2"/>
              <a:buChar char="ü"/>
            </a:pPr>
            <a:r>
              <a:rPr lang="en-US" sz="1800" dirty="0">
                <a:latin typeface="Calibri" panose="020F0502020204030204" pitchFamily="34" charset="0"/>
              </a:rPr>
              <a:t>Dog's Prescribed Emergency Pain med</a:t>
            </a:r>
          </a:p>
          <a:p>
            <a:pPr fontAlgn="ctr">
              <a:spcBef>
                <a:spcPts val="0"/>
              </a:spcBef>
              <a:buFont typeface="Wingdings" panose="05000000000000000000" pitchFamily="2" charset="2"/>
              <a:buChar char="ü"/>
            </a:pPr>
            <a:r>
              <a:rPr lang="en-US" sz="1800" dirty="0">
                <a:latin typeface="Calibri" panose="020F0502020204030204" pitchFamily="34" charset="0"/>
              </a:rPr>
              <a:t>Dog's Prescribed daily care meds if needed</a:t>
            </a:r>
          </a:p>
          <a:p>
            <a:pPr fontAlgn="ctr">
              <a:spcBef>
                <a:spcPts val="0"/>
              </a:spcBef>
              <a:buFont typeface="Wingdings" panose="05000000000000000000" pitchFamily="2" charset="2"/>
              <a:buChar char="ü"/>
            </a:pPr>
            <a:r>
              <a:rPr lang="en-US" sz="1800" dirty="0">
                <a:latin typeface="Calibri" panose="020F0502020204030204" pitchFamily="34" charset="0"/>
              </a:rPr>
              <a:t>Consider Veterinarian prescribed ready care incl</a:t>
            </a:r>
          </a:p>
          <a:p>
            <a:pPr lvl="1" fontAlgn="ctr">
              <a:spcBef>
                <a:spcPts val="0"/>
              </a:spcBef>
              <a:buFontTx/>
              <a:buChar char="-"/>
            </a:pPr>
            <a:r>
              <a:rPr lang="en-US" sz="1800" dirty="0">
                <a:latin typeface="Calibri" panose="020F0502020204030204" pitchFamily="34" charset="0"/>
              </a:rPr>
              <a:t>Benadryl</a:t>
            </a:r>
          </a:p>
          <a:p>
            <a:pPr lvl="1" fontAlgn="ctr">
              <a:spcBef>
                <a:spcPts val="0"/>
              </a:spcBef>
              <a:buFontTx/>
              <a:buChar char="-"/>
            </a:pPr>
            <a:r>
              <a:rPr lang="en-US" sz="1800" dirty="0">
                <a:latin typeface="Calibri" panose="020F0502020204030204" pitchFamily="34" charset="0"/>
              </a:rPr>
              <a:t>Stomach upset</a:t>
            </a:r>
          </a:p>
          <a:p>
            <a:pPr lvl="1" fontAlgn="ctr">
              <a:spcBef>
                <a:spcPts val="0"/>
              </a:spcBef>
              <a:buFontTx/>
              <a:buChar char="-"/>
            </a:pPr>
            <a:r>
              <a:rPr lang="en-US" sz="1800" dirty="0">
                <a:latin typeface="Calibri" panose="020F0502020204030204" pitchFamily="34" charset="0"/>
              </a:rPr>
              <a:t>etc</a:t>
            </a:r>
          </a:p>
          <a:p>
            <a:endParaRPr lang="en-US" dirty="0"/>
          </a:p>
          <a:p>
            <a:endParaRPr lang="en-US" dirty="0"/>
          </a:p>
        </p:txBody>
      </p:sp>
      <p:sp>
        <p:nvSpPr>
          <p:cNvPr id="5" name="Text Placeholder 4">
            <a:extLst>
              <a:ext uri="{FF2B5EF4-FFF2-40B4-BE49-F238E27FC236}">
                <a16:creationId xmlns:a16="http://schemas.microsoft.com/office/drawing/2014/main" id="{C3D8AACB-F533-48AB-A65B-93B48122A593}"/>
              </a:ext>
            </a:extLst>
          </p:cNvPr>
          <p:cNvSpPr>
            <a:spLocks noGrp="1"/>
          </p:cNvSpPr>
          <p:nvPr>
            <p:ph type="body" sz="quarter" idx="3"/>
          </p:nvPr>
        </p:nvSpPr>
        <p:spPr/>
        <p:txBody>
          <a:bodyPr/>
          <a:lstStyle/>
          <a:p>
            <a:r>
              <a:rPr lang="en-US" dirty="0"/>
              <a:t>Other</a:t>
            </a:r>
          </a:p>
        </p:txBody>
      </p:sp>
      <p:sp>
        <p:nvSpPr>
          <p:cNvPr id="6" name="Content Placeholder 5">
            <a:extLst>
              <a:ext uri="{FF2B5EF4-FFF2-40B4-BE49-F238E27FC236}">
                <a16:creationId xmlns:a16="http://schemas.microsoft.com/office/drawing/2014/main" id="{ECBE34CF-F4A7-4BD4-AAA2-B6432098317B}"/>
              </a:ext>
            </a:extLst>
          </p:cNvPr>
          <p:cNvSpPr>
            <a:spLocks noGrp="1"/>
          </p:cNvSpPr>
          <p:nvPr>
            <p:ph sz="quarter" idx="4"/>
          </p:nvPr>
        </p:nvSpPr>
        <p:spPr>
          <a:xfrm>
            <a:off x="6172199" y="2505075"/>
            <a:ext cx="5493327" cy="3684588"/>
          </a:xfrm>
        </p:spPr>
        <p:txBody>
          <a:bodyPr/>
          <a:lstStyle/>
          <a:p>
            <a:pPr>
              <a:buFont typeface="Wingdings" panose="05000000000000000000" pitchFamily="2" charset="2"/>
              <a:buChar char="ü"/>
            </a:pPr>
            <a:r>
              <a:rPr lang="en-US" sz="1800" dirty="0">
                <a:latin typeface="Calibri" panose="020F0502020204030204" pitchFamily="34" charset="0"/>
              </a:rPr>
              <a:t>Full Cage Muzzle (consider Baskerville)</a:t>
            </a:r>
          </a:p>
          <a:p>
            <a:pPr>
              <a:buFont typeface="Wingdings" panose="05000000000000000000" pitchFamily="2" charset="2"/>
              <a:buChar char="ü"/>
            </a:pPr>
            <a:r>
              <a:rPr lang="en-US" sz="1800" dirty="0">
                <a:latin typeface="Calibri" panose="020F0502020204030204" pitchFamily="34" charset="0"/>
              </a:rPr>
              <a:t>Vitals Baseline Card (www.K9MEDIC.com/resources)</a:t>
            </a:r>
          </a:p>
          <a:p>
            <a:pPr>
              <a:buFont typeface="Wingdings" panose="05000000000000000000" pitchFamily="2" charset="2"/>
              <a:buChar char="ü"/>
            </a:pPr>
            <a:r>
              <a:rPr lang="en-US" sz="1800" dirty="0">
                <a:latin typeface="Calibri" panose="020F0502020204030204" pitchFamily="34" charset="0"/>
              </a:rPr>
              <a:t>Patients Cards (</a:t>
            </a:r>
            <a:r>
              <a:rPr lang="en-US" sz="1800" dirty="0">
                <a:latin typeface="Calibri" panose="020F0502020204030204" pitchFamily="34" charset="0"/>
                <a:hlinkClick r:id="rId3"/>
              </a:rPr>
              <a:t>www.K9MEDIC.com/resources</a:t>
            </a:r>
            <a:r>
              <a:rPr lang="en-US" sz="1800" dirty="0">
                <a:latin typeface="Calibri" panose="020F0502020204030204" pitchFamily="34" charset="0"/>
              </a:rPr>
              <a:t>)</a:t>
            </a:r>
          </a:p>
          <a:p>
            <a:pPr>
              <a:buFont typeface="Wingdings" panose="05000000000000000000" pitchFamily="2" charset="2"/>
              <a:buChar char="ü"/>
            </a:pPr>
            <a:r>
              <a:rPr lang="en-US" sz="1800" dirty="0">
                <a:latin typeface="Calibri" panose="020F0502020204030204" pitchFamily="34" charset="0"/>
              </a:rPr>
              <a:t>Medical Records / Veterinary Contact Info Sheet</a:t>
            </a:r>
          </a:p>
          <a:p>
            <a:pPr>
              <a:buFont typeface="Wingdings" panose="05000000000000000000" pitchFamily="2" charset="2"/>
              <a:buChar char="ü"/>
            </a:pPr>
            <a:endParaRPr lang="en-US" sz="1800" dirty="0">
              <a:latin typeface="Calibri" panose="020F0502020204030204" pitchFamily="34" charset="0"/>
            </a:endParaRPr>
          </a:p>
          <a:p>
            <a:pPr>
              <a:buFont typeface="Wingdings" panose="05000000000000000000" pitchFamily="2" charset="2"/>
              <a:buChar char="ü"/>
            </a:pPr>
            <a:r>
              <a:rPr lang="en-US" sz="1800" dirty="0">
                <a:latin typeface="Calibri" panose="020F0502020204030204" pitchFamily="34" charset="0"/>
              </a:rPr>
              <a:t>Tweezers</a:t>
            </a:r>
          </a:p>
          <a:p>
            <a:pPr>
              <a:buFont typeface="Wingdings" panose="05000000000000000000" pitchFamily="2" charset="2"/>
              <a:buChar char="ü"/>
            </a:pPr>
            <a:r>
              <a:rPr lang="en-US" sz="1800" dirty="0">
                <a:latin typeface="Calibri" panose="020F0502020204030204" pitchFamily="34" charset="0"/>
              </a:rPr>
              <a:t>Hemostats</a:t>
            </a:r>
          </a:p>
          <a:p>
            <a:pPr>
              <a:buFont typeface="Wingdings" panose="05000000000000000000" pitchFamily="2" charset="2"/>
              <a:buChar char="ü"/>
            </a:pPr>
            <a:r>
              <a:rPr lang="en-US" sz="1800" dirty="0">
                <a:latin typeface="Calibri" panose="020F0502020204030204" pitchFamily="34" charset="0"/>
              </a:rPr>
              <a:t>Tissue Stapler (confirm scope)</a:t>
            </a:r>
          </a:p>
          <a:p>
            <a:pPr>
              <a:buFont typeface="Wingdings" panose="05000000000000000000" pitchFamily="2" charset="2"/>
              <a:buChar char="ü"/>
            </a:pPr>
            <a:r>
              <a:rPr lang="en-US" sz="1800" dirty="0">
                <a:latin typeface="Calibri" panose="020F0502020204030204" pitchFamily="34" charset="0"/>
              </a:rPr>
              <a:t>Soft Stretcher: (Direct Action K9)</a:t>
            </a:r>
          </a:p>
          <a:p>
            <a:endParaRPr lang="en-US" dirty="0"/>
          </a:p>
        </p:txBody>
      </p:sp>
    </p:spTree>
    <p:custDataLst>
      <p:tags r:id="rId1"/>
    </p:custDataLst>
    <p:extLst>
      <p:ext uri="{BB962C8B-B14F-4D97-AF65-F5344CB8AC3E}">
        <p14:creationId xmlns:p14="http://schemas.microsoft.com/office/powerpoint/2010/main" val="36723593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9769-357E-4AAD-8C5D-84A50AE43BC5}"/>
              </a:ext>
            </a:extLst>
          </p:cNvPr>
          <p:cNvSpPr>
            <a:spLocks noGrp="1"/>
          </p:cNvSpPr>
          <p:nvPr>
            <p:ph type="title"/>
          </p:nvPr>
        </p:nvSpPr>
        <p:spPr/>
        <p:txBody>
          <a:bodyPr/>
          <a:lstStyle/>
          <a:p>
            <a:r>
              <a:rPr lang="en-US" dirty="0"/>
              <a:t>The Problem with Pain</a:t>
            </a:r>
          </a:p>
        </p:txBody>
      </p:sp>
      <p:sp>
        <p:nvSpPr>
          <p:cNvPr id="7" name="Content Placeholder 6">
            <a:extLst>
              <a:ext uri="{FF2B5EF4-FFF2-40B4-BE49-F238E27FC236}">
                <a16:creationId xmlns:a16="http://schemas.microsoft.com/office/drawing/2014/main" id="{8DFFB2EE-9E70-4214-997C-330162514BA9}"/>
              </a:ext>
            </a:extLst>
          </p:cNvPr>
          <p:cNvSpPr>
            <a:spLocks noGrp="1"/>
          </p:cNvSpPr>
          <p:nvPr>
            <p:ph idx="1"/>
          </p:nvPr>
        </p:nvSpPr>
        <p:spPr>
          <a:xfrm>
            <a:off x="295174" y="1582269"/>
            <a:ext cx="9594770" cy="4788816"/>
          </a:xfrm>
        </p:spPr>
        <p:txBody>
          <a:bodyPr/>
          <a:lstStyle/>
          <a:p>
            <a:r>
              <a:rPr lang="en-US" dirty="0"/>
              <a:t>Acute trauma is very painful</a:t>
            </a:r>
            <a:br>
              <a:rPr lang="en-US" dirty="0"/>
            </a:br>
            <a:endParaRPr lang="en-US" dirty="0"/>
          </a:p>
          <a:p>
            <a:r>
              <a:rPr lang="en-US" dirty="0"/>
              <a:t>Pain meds</a:t>
            </a:r>
          </a:p>
          <a:p>
            <a:pPr lvl="1"/>
            <a:r>
              <a:rPr lang="en-US" dirty="0"/>
              <a:t>Improve safety for providers</a:t>
            </a:r>
          </a:p>
          <a:p>
            <a:pPr lvl="1"/>
            <a:r>
              <a:rPr lang="en-US" dirty="0"/>
              <a:t>Improve dog comfort</a:t>
            </a:r>
          </a:p>
          <a:p>
            <a:pPr lvl="1"/>
            <a:r>
              <a:rPr lang="en-US" dirty="0"/>
              <a:t>Speeds healing </a:t>
            </a:r>
            <a:br>
              <a:rPr lang="en-US" dirty="0"/>
            </a:br>
            <a:r>
              <a:rPr lang="en-US" dirty="0"/>
              <a:t>when started early in the pain cascade</a:t>
            </a:r>
            <a:br>
              <a:rPr lang="en-US" dirty="0"/>
            </a:br>
            <a:endParaRPr lang="en-US" dirty="0"/>
          </a:p>
        </p:txBody>
      </p:sp>
      <p:pic>
        <p:nvPicPr>
          <p:cNvPr id="6" name="Picture 5">
            <a:extLst>
              <a:ext uri="{FF2B5EF4-FFF2-40B4-BE49-F238E27FC236}">
                <a16:creationId xmlns:a16="http://schemas.microsoft.com/office/drawing/2014/main" id="{AB90FCA7-DA36-49CF-BED0-DF62E00F2D9D}"/>
              </a:ext>
            </a:extLst>
          </p:cNvPr>
          <p:cNvPicPr>
            <a:picLocks noChangeAspect="1"/>
          </p:cNvPicPr>
          <p:nvPr/>
        </p:nvPicPr>
        <p:blipFill rotWithShape="1">
          <a:blip r:embed="rId3"/>
          <a:srcRect l="31373" r="903"/>
          <a:stretch/>
        </p:blipFill>
        <p:spPr>
          <a:xfrm>
            <a:off x="7613583" y="1481204"/>
            <a:ext cx="4456498" cy="3302238"/>
          </a:xfrm>
          <a:prstGeom prst="rect">
            <a:avLst/>
          </a:prstGeom>
        </p:spPr>
      </p:pic>
    </p:spTree>
    <p:custDataLst>
      <p:tags r:id="rId1"/>
    </p:custDataLst>
    <p:extLst>
      <p:ext uri="{BB962C8B-B14F-4D97-AF65-F5344CB8AC3E}">
        <p14:creationId xmlns:p14="http://schemas.microsoft.com/office/powerpoint/2010/main" val="4028491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8229D-FAD0-D3B9-C03A-064AFF4FF8D3}"/>
              </a:ext>
            </a:extLst>
          </p:cNvPr>
          <p:cNvSpPr/>
          <p:nvPr/>
        </p:nvSpPr>
        <p:spPr>
          <a:xfrm>
            <a:off x="-77651" y="-91403"/>
            <a:ext cx="12269651" cy="68325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i UI"/>
              <a:ea typeface="+mn-ea"/>
              <a:cs typeface="+mn-cs"/>
            </a:endParaRPr>
          </a:p>
        </p:txBody>
      </p:sp>
      <p:pic>
        <p:nvPicPr>
          <p:cNvPr id="13" name="Picture 12" descr="A dog with its tongue out&#10;&#10;Description automatically generated with medium confidence">
            <a:extLst>
              <a:ext uri="{FF2B5EF4-FFF2-40B4-BE49-F238E27FC236}">
                <a16:creationId xmlns:a16="http://schemas.microsoft.com/office/drawing/2014/main" id="{C0446FFB-D10F-0337-D2E1-34D48363C0AC}"/>
              </a:ext>
            </a:extLst>
          </p:cNvPr>
          <p:cNvPicPr>
            <a:picLocks noChangeAspect="1"/>
          </p:cNvPicPr>
          <p:nvPr/>
        </p:nvPicPr>
        <p:blipFill rotWithShape="1">
          <a:blip r:embed="rId4">
            <a:extLst>
              <a:ext uri="{28A0092B-C50C-407E-A947-70E740481C1C}">
                <a14:useLocalDpi xmlns:a14="http://schemas.microsoft.com/office/drawing/2010/main" val="0"/>
              </a:ext>
            </a:extLst>
          </a:blip>
          <a:srcRect l="20072" t="15838" r="43389" b="33060"/>
          <a:stretch/>
        </p:blipFill>
        <p:spPr>
          <a:xfrm flipH="1">
            <a:off x="0" y="-18703"/>
            <a:ext cx="3201964" cy="6717743"/>
          </a:xfrm>
          <a:prstGeom prst="rect">
            <a:avLst/>
          </a:prstGeom>
        </p:spPr>
      </p:pic>
      <p:sp>
        <p:nvSpPr>
          <p:cNvPr id="9" name="TextBox 8"/>
          <p:cNvSpPr txBox="1"/>
          <p:nvPr/>
        </p:nvSpPr>
        <p:spPr>
          <a:xfrm>
            <a:off x="10477979" y="3289663"/>
            <a:ext cx="18473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br>
              <a:rPr kumimoji="0" lang="en-US" sz="1800" b="0" i="1" u="none" strike="noStrike" kern="1200" cap="none" spc="0" normalizeH="0" baseline="0" noProof="0">
                <a:ln>
                  <a:noFill/>
                </a:ln>
                <a:solidFill>
                  <a:prstClr val="black"/>
                </a:solidFill>
                <a:effectLst/>
                <a:uLnTx/>
                <a:uFillTx/>
                <a:latin typeface="Segoi UI"/>
                <a:ea typeface="+mn-ea"/>
                <a:cs typeface="+mn-cs"/>
              </a:rPr>
            </a:br>
            <a:endParaRPr kumimoji="0" lang="en-US" sz="1800" b="0" i="0" u="none" strike="noStrike" kern="1200" cap="none" spc="0" normalizeH="0" baseline="0" noProof="0">
              <a:ln>
                <a:noFill/>
              </a:ln>
              <a:solidFill>
                <a:prstClr val="black"/>
              </a:solidFill>
              <a:effectLst/>
              <a:uLnTx/>
              <a:uFillTx/>
              <a:latin typeface="Segoi UI"/>
              <a:ea typeface="+mn-ea"/>
              <a:cs typeface="+mn-cs"/>
            </a:endParaRPr>
          </a:p>
        </p:txBody>
      </p:sp>
      <p:pic>
        <p:nvPicPr>
          <p:cNvPr id="11" name="Picture 10" descr="A picture containing drawing&#10;&#10;Description automatically generated">
            <a:extLst>
              <a:ext uri="{FF2B5EF4-FFF2-40B4-BE49-F238E27FC236}">
                <a16:creationId xmlns:a16="http://schemas.microsoft.com/office/drawing/2014/main" id="{F14CD4DC-8CEC-4473-8CBC-3D6FFFCFD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942" y="96138"/>
            <a:ext cx="6390188" cy="1706826"/>
          </a:xfrm>
          <a:prstGeom prst="rect">
            <a:avLst/>
          </a:prstGeom>
        </p:spPr>
      </p:pic>
      <p:sp>
        <p:nvSpPr>
          <p:cNvPr id="68" name="TextBox 67">
            <a:extLst>
              <a:ext uri="{FF2B5EF4-FFF2-40B4-BE49-F238E27FC236}">
                <a16:creationId xmlns:a16="http://schemas.microsoft.com/office/drawing/2014/main" id="{9F4BE72E-C645-4A19-87E1-36A98783D303}"/>
              </a:ext>
            </a:extLst>
          </p:cNvPr>
          <p:cNvSpPr txBox="1"/>
          <p:nvPr/>
        </p:nvSpPr>
        <p:spPr>
          <a:xfrm>
            <a:off x="2412363" y="1994934"/>
            <a:ext cx="9117734" cy="5970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Upcoming Classes: www.K9MEDIC.com/events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   Sept 5-7 		Vegas, NV</a:t>
            </a:r>
            <a:b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b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   Sept  26-27	Branford, 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   Oct 3-5 		Butts County, GA</a:t>
            </a:r>
            <a:b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    </a:t>
            </a: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Dec 19-21 	Vegas, NV</a:t>
            </a:r>
            <a:b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br>
            <a:br>
              <a:rPr kumimoji="0" lang="en-US"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br>
            <a:endParaRPr kumimoji="0" lang="en-US" sz="40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4" name="Rectangle 3">
            <a:extLst>
              <a:ext uri="{FF2B5EF4-FFF2-40B4-BE49-F238E27FC236}">
                <a16:creationId xmlns:a16="http://schemas.microsoft.com/office/drawing/2014/main" id="{28F02DE6-120E-5E8D-5974-79D268B0EA3D}"/>
              </a:ext>
            </a:extLst>
          </p:cNvPr>
          <p:cNvSpPr/>
          <p:nvPr/>
        </p:nvSpPr>
        <p:spPr>
          <a:xfrm>
            <a:off x="0" y="6678440"/>
            <a:ext cx="12269650" cy="125417"/>
          </a:xfrm>
          <a:prstGeom prst="rect">
            <a:avLst/>
          </a:prstGeom>
          <a:solidFill>
            <a:srgbClr val="8C63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3" name="Picture 2">
            <a:extLst>
              <a:ext uri="{FF2B5EF4-FFF2-40B4-BE49-F238E27FC236}">
                <a16:creationId xmlns:a16="http://schemas.microsoft.com/office/drawing/2014/main" id="{64D7D1F3-8D36-A1F9-065E-5370B6C347A2}"/>
              </a:ext>
            </a:extLst>
          </p:cNvPr>
          <p:cNvPicPr>
            <a:picLocks noChangeAspect="1"/>
          </p:cNvPicPr>
          <p:nvPr/>
        </p:nvPicPr>
        <p:blipFill>
          <a:blip/>
          <a:stretch>
            <a:fillRect/>
          </a:stretch>
        </p:blipFill>
        <p:spPr>
          <a:xfrm>
            <a:off x="10188256" y="54143"/>
            <a:ext cx="1819437" cy="1790817"/>
          </a:xfrm>
          <a:prstGeom prst="rect">
            <a:avLst/>
          </a:prstGeom>
        </p:spPr>
      </p:pic>
    </p:spTree>
    <p:custDataLst>
      <p:tags r:id="rId1"/>
    </p:custDataLst>
    <p:extLst>
      <p:ext uri="{BB962C8B-B14F-4D97-AF65-F5344CB8AC3E}">
        <p14:creationId xmlns:p14="http://schemas.microsoft.com/office/powerpoint/2010/main" val="2459627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8229D-FAD0-D3B9-C03A-064AFF4FF8D3}"/>
              </a:ext>
            </a:extLst>
          </p:cNvPr>
          <p:cNvSpPr/>
          <p:nvPr/>
        </p:nvSpPr>
        <p:spPr>
          <a:xfrm>
            <a:off x="-77651" y="-91403"/>
            <a:ext cx="12269651" cy="68325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i UI"/>
              <a:ea typeface="+mn-ea"/>
              <a:cs typeface="+mn-cs"/>
            </a:endParaRPr>
          </a:p>
        </p:txBody>
      </p:sp>
      <p:pic>
        <p:nvPicPr>
          <p:cNvPr id="13" name="Picture 12" descr="A dog with its tongue out&#10;&#10;Description automatically generated with medium confidence">
            <a:extLst>
              <a:ext uri="{FF2B5EF4-FFF2-40B4-BE49-F238E27FC236}">
                <a16:creationId xmlns:a16="http://schemas.microsoft.com/office/drawing/2014/main" id="{C0446FFB-D10F-0337-D2E1-34D48363C0AC}"/>
              </a:ext>
            </a:extLst>
          </p:cNvPr>
          <p:cNvPicPr>
            <a:picLocks noChangeAspect="1"/>
          </p:cNvPicPr>
          <p:nvPr/>
        </p:nvPicPr>
        <p:blipFill rotWithShape="1">
          <a:blip r:embed="rId4">
            <a:extLst>
              <a:ext uri="{28A0092B-C50C-407E-A947-70E740481C1C}">
                <a14:useLocalDpi xmlns:a14="http://schemas.microsoft.com/office/drawing/2010/main" val="0"/>
              </a:ext>
            </a:extLst>
          </a:blip>
          <a:srcRect l="20072" t="15838" r="43389" b="33060"/>
          <a:stretch/>
        </p:blipFill>
        <p:spPr>
          <a:xfrm flipH="1">
            <a:off x="0" y="-18703"/>
            <a:ext cx="3201964" cy="6717743"/>
          </a:xfrm>
          <a:prstGeom prst="rect">
            <a:avLst/>
          </a:prstGeom>
        </p:spPr>
      </p:pic>
      <p:sp>
        <p:nvSpPr>
          <p:cNvPr id="9" name="TextBox 8"/>
          <p:cNvSpPr txBox="1"/>
          <p:nvPr/>
        </p:nvSpPr>
        <p:spPr>
          <a:xfrm>
            <a:off x="10477979" y="3289663"/>
            <a:ext cx="18473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br>
              <a:rPr kumimoji="0" lang="en-US" sz="1800" b="0" i="1" u="none" strike="noStrike" kern="1200" cap="none" spc="0" normalizeH="0" baseline="0" noProof="0">
                <a:ln>
                  <a:noFill/>
                </a:ln>
                <a:solidFill>
                  <a:prstClr val="black"/>
                </a:solidFill>
                <a:effectLst/>
                <a:uLnTx/>
                <a:uFillTx/>
                <a:latin typeface="Segoi UI"/>
                <a:ea typeface="+mn-ea"/>
                <a:cs typeface="+mn-cs"/>
              </a:rPr>
            </a:br>
            <a:endParaRPr kumimoji="0" lang="en-US" sz="1800" b="0" i="0" u="none" strike="noStrike" kern="1200" cap="none" spc="0" normalizeH="0" baseline="0" noProof="0">
              <a:ln>
                <a:noFill/>
              </a:ln>
              <a:solidFill>
                <a:prstClr val="black"/>
              </a:solidFill>
              <a:effectLst/>
              <a:uLnTx/>
              <a:uFillTx/>
              <a:latin typeface="Segoi UI"/>
              <a:ea typeface="+mn-ea"/>
              <a:cs typeface="+mn-cs"/>
            </a:endParaRPr>
          </a:p>
        </p:txBody>
      </p:sp>
      <p:pic>
        <p:nvPicPr>
          <p:cNvPr id="11" name="Picture 10" descr="A picture containing drawing&#10;&#10;Description automatically generated">
            <a:extLst>
              <a:ext uri="{FF2B5EF4-FFF2-40B4-BE49-F238E27FC236}">
                <a16:creationId xmlns:a16="http://schemas.microsoft.com/office/drawing/2014/main" id="{F14CD4DC-8CEC-4473-8CBC-3D6FFFCFD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547" y="236422"/>
            <a:ext cx="7648853" cy="2043016"/>
          </a:xfrm>
          <a:prstGeom prst="rect">
            <a:avLst/>
          </a:prstGeom>
        </p:spPr>
      </p:pic>
      <p:sp>
        <p:nvSpPr>
          <p:cNvPr id="68" name="TextBox 67">
            <a:extLst>
              <a:ext uri="{FF2B5EF4-FFF2-40B4-BE49-F238E27FC236}">
                <a16:creationId xmlns:a16="http://schemas.microsoft.com/office/drawing/2014/main" id="{9F4BE72E-C645-4A19-87E1-36A98783D303}"/>
              </a:ext>
            </a:extLst>
          </p:cNvPr>
          <p:cNvSpPr txBox="1"/>
          <p:nvPr/>
        </p:nvSpPr>
        <p:spPr>
          <a:xfrm>
            <a:off x="2853990" y="2693354"/>
            <a:ext cx="72896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Massive Bleeding Skills:</a:t>
            </a:r>
            <a:endParaRPr kumimoji="0" lang="en-US" sz="66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sp>
        <p:nvSpPr>
          <p:cNvPr id="4" name="Rectangle 3">
            <a:extLst>
              <a:ext uri="{FF2B5EF4-FFF2-40B4-BE49-F238E27FC236}">
                <a16:creationId xmlns:a16="http://schemas.microsoft.com/office/drawing/2014/main" id="{28F02DE6-120E-5E8D-5974-79D268B0EA3D}"/>
              </a:ext>
            </a:extLst>
          </p:cNvPr>
          <p:cNvSpPr/>
          <p:nvPr/>
        </p:nvSpPr>
        <p:spPr>
          <a:xfrm>
            <a:off x="0" y="6678440"/>
            <a:ext cx="12269650" cy="125417"/>
          </a:xfrm>
          <a:prstGeom prst="rect">
            <a:avLst/>
          </a:prstGeom>
          <a:solidFill>
            <a:srgbClr val="8C63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3" name="Picture 2" descr="Qr code&#10;&#10;Description automatically generated">
            <a:extLst>
              <a:ext uri="{FF2B5EF4-FFF2-40B4-BE49-F238E27FC236}">
                <a16:creationId xmlns:a16="http://schemas.microsoft.com/office/drawing/2014/main" id="{BAB8C8E9-E30F-531A-E9DA-4985313861D3}"/>
              </a:ext>
            </a:extLst>
          </p:cNvPr>
          <p:cNvPicPr>
            <a:picLocks noChangeAspect="1"/>
          </p:cNvPicPr>
          <p:nvPr/>
        </p:nvPicPr>
        <p:blipFill>
          <a:blip r:embed="rId6"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9423310" y="3788933"/>
            <a:ext cx="2576248" cy="2576248"/>
          </a:xfrm>
          <a:prstGeom prst="rect">
            <a:avLst/>
          </a:prstGeom>
        </p:spPr>
      </p:pic>
      <p:sp>
        <p:nvSpPr>
          <p:cNvPr id="6" name="TextBox 5">
            <a:extLst>
              <a:ext uri="{FF2B5EF4-FFF2-40B4-BE49-F238E27FC236}">
                <a16:creationId xmlns:a16="http://schemas.microsoft.com/office/drawing/2014/main" id="{FDBF43BF-57C3-911B-D99E-F8F18B2ED601}"/>
              </a:ext>
            </a:extLst>
          </p:cNvPr>
          <p:cNvSpPr txBox="1"/>
          <p:nvPr/>
        </p:nvSpPr>
        <p:spPr>
          <a:xfrm>
            <a:off x="2881039" y="3861340"/>
            <a:ext cx="6349830"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Sign In for Attendance Cert , Eval, and </a:t>
            </a:r>
            <a:b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br>
            <a:r>
              <a:rPr kumimoji="0" lang="en-US" sz="3200" b="0" i="0" u="none" strike="noStrike" kern="1200" cap="none" spc="0" normalizeH="0" baseline="0" noProof="0" dirty="0">
                <a:ln>
                  <a:noFill/>
                </a:ln>
                <a:solidFill>
                  <a:srgbClr val="A7A4DF"/>
                </a:solidFill>
                <a:effectLst/>
                <a:uLnTx/>
                <a:uFillTx/>
                <a:latin typeface="Franklin Gothic Demi Cond" panose="020B0706030402020204" pitchFamily="34" charset="0"/>
                <a:ea typeface="+mn-ea"/>
                <a:cs typeface="+mn-cs"/>
              </a:rPr>
              <a:t>Free Online Airway Course featuring XXT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Event Code:  2308-AZ-HITS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www.K9MEDIC.com/roster</a:t>
            </a:r>
            <a:endParaRPr kumimoji="0" lang="en-US" sz="32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endParaRPr>
          </a:p>
        </p:txBody>
      </p:sp>
    </p:spTree>
    <p:custDataLst>
      <p:tags r:id="rId1"/>
    </p:custDataLst>
    <p:extLst>
      <p:ext uri="{BB962C8B-B14F-4D97-AF65-F5344CB8AC3E}">
        <p14:creationId xmlns:p14="http://schemas.microsoft.com/office/powerpoint/2010/main" val="283684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63" y="-65986"/>
            <a:ext cx="11742622" cy="1246128"/>
          </a:xfrm>
        </p:spPr>
        <p:txBody>
          <a:bodyPr anchor="ctr">
            <a:normAutofit/>
          </a:bodyPr>
          <a:lstStyle/>
          <a:p>
            <a:r>
              <a:rPr lang="en-US"/>
              <a:t>Poisons - Chocolate</a:t>
            </a:r>
          </a:p>
        </p:txBody>
      </p:sp>
      <p:sp>
        <p:nvSpPr>
          <p:cNvPr id="3" name="Content Placeholder 2"/>
          <p:cNvSpPr>
            <a:spLocks noGrp="1"/>
          </p:cNvSpPr>
          <p:nvPr>
            <p:ph idx="1"/>
          </p:nvPr>
        </p:nvSpPr>
        <p:spPr>
          <a:xfrm>
            <a:off x="2470825" y="1809946"/>
            <a:ext cx="9555859" cy="4788816"/>
          </a:xfrm>
        </p:spPr>
        <p:txBody>
          <a:bodyPr>
            <a:normAutofit/>
          </a:bodyPr>
          <a:lstStyle/>
          <a:p>
            <a:r>
              <a:rPr lang="en-US" dirty="0"/>
              <a:t>Signs of toxicity? </a:t>
            </a:r>
          </a:p>
          <a:p>
            <a:pPr lvl="1"/>
            <a:r>
              <a:rPr lang="en-US" sz="2800" dirty="0"/>
              <a:t>Vomiting / diarrhea </a:t>
            </a:r>
          </a:p>
          <a:p>
            <a:pPr lvl="1"/>
            <a:r>
              <a:rPr lang="en-US" sz="2800" dirty="0"/>
              <a:t>Excitement / nervousness / trembling </a:t>
            </a:r>
          </a:p>
          <a:p>
            <a:pPr lvl="1"/>
            <a:r>
              <a:rPr lang="en-US" sz="2800" dirty="0"/>
              <a:t>Excessive thirst / sometimes excessive urination</a:t>
            </a:r>
          </a:p>
          <a:p>
            <a:pPr lvl="1"/>
            <a:r>
              <a:rPr lang="en-US" sz="2800" dirty="0"/>
              <a:t>Muscle spasms </a:t>
            </a:r>
          </a:p>
          <a:p>
            <a:pPr lvl="1"/>
            <a:r>
              <a:rPr lang="en-US" sz="2800" dirty="0"/>
              <a:t>Seizures </a:t>
            </a:r>
          </a:p>
          <a:p>
            <a:pPr lvl="1"/>
            <a:r>
              <a:rPr lang="en-US" sz="2800" dirty="0"/>
              <a:t>Coma (rare) </a:t>
            </a:r>
          </a:p>
          <a:p>
            <a:pPr lvl="1"/>
            <a:r>
              <a:rPr lang="en-US" sz="2800" dirty="0"/>
              <a:t>Death (rare)</a:t>
            </a:r>
          </a:p>
          <a:p>
            <a:pPr lvl="2"/>
            <a:r>
              <a:rPr lang="en-US" sz="2800" dirty="0"/>
              <a:t>likely due to heart rhythm abnormalities</a:t>
            </a:r>
          </a:p>
        </p:txBody>
      </p:sp>
      <p:pic>
        <p:nvPicPr>
          <p:cNvPr id="5" name="Picture 4" descr="A picture containing text&#10;&#10;Description automatically generated">
            <a:extLst>
              <a:ext uri="{FF2B5EF4-FFF2-40B4-BE49-F238E27FC236}">
                <a16:creationId xmlns:a16="http://schemas.microsoft.com/office/drawing/2014/main" id="{DE54E483-449F-6280-6FCE-6161BBE0C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401" y="2870257"/>
            <a:ext cx="2130311" cy="2130311"/>
          </a:xfrm>
          <a:prstGeom prst="rect">
            <a:avLst/>
          </a:prstGeom>
          <a:noFill/>
        </p:spPr>
      </p:pic>
    </p:spTree>
    <p:custDataLst>
      <p:tags r:id="rId1"/>
    </p:custDataLst>
    <p:extLst>
      <p:ext uri="{BB962C8B-B14F-4D97-AF65-F5344CB8AC3E}">
        <p14:creationId xmlns:p14="http://schemas.microsoft.com/office/powerpoint/2010/main" val="17296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482519" y="454370"/>
            <a:ext cx="3709481" cy="1655766"/>
          </a:xfrm>
        </p:spPr>
        <p:txBody>
          <a:bodyPr>
            <a:normAutofit fontScale="92500" lnSpcReduction="10000"/>
          </a:bodyPr>
          <a:lstStyle/>
          <a:p>
            <a:pPr>
              <a:buNone/>
            </a:pPr>
            <a:r>
              <a:rPr lang="en-US" b="1" u="sng" dirty="0"/>
              <a:t>60 LB Lab:</a:t>
            </a:r>
          </a:p>
          <a:p>
            <a:r>
              <a:rPr lang="en-US" dirty="0"/>
              <a:t>Milk:   3lbs</a:t>
            </a:r>
          </a:p>
          <a:p>
            <a:r>
              <a:rPr lang="en-US" dirty="0"/>
              <a:t>Dark:  1lb</a:t>
            </a:r>
          </a:p>
          <a:p>
            <a:r>
              <a:rPr lang="en-US" sz="1500" i="1" dirty="0"/>
              <a:t>New Specialty less</a:t>
            </a:r>
          </a:p>
          <a:p>
            <a:endParaRPr lang="en-US" dirty="0"/>
          </a:p>
          <a:p>
            <a:endParaRPr lang="en-US" dirty="0"/>
          </a:p>
        </p:txBody>
      </p:sp>
      <p:sp>
        <p:nvSpPr>
          <p:cNvPr id="2" name="Title 1"/>
          <p:cNvSpPr>
            <a:spLocks noGrp="1"/>
          </p:cNvSpPr>
          <p:nvPr>
            <p:ph type="title" idx="4294967295"/>
          </p:nvPr>
        </p:nvSpPr>
        <p:spPr>
          <a:xfrm>
            <a:off x="8377880" y="-110766"/>
            <a:ext cx="3616325" cy="596630"/>
          </a:xfrm>
        </p:spPr>
        <p:txBody>
          <a:bodyPr>
            <a:normAutofit fontScale="90000"/>
          </a:bodyPr>
          <a:lstStyle/>
          <a:p>
            <a:pPr algn="ctr"/>
            <a:r>
              <a:rPr lang="en-US"/>
              <a:t>How Much?</a:t>
            </a:r>
          </a:p>
        </p:txBody>
      </p:sp>
      <p:pic>
        <p:nvPicPr>
          <p:cNvPr id="1026" name="Picture 2" descr="Chocolate Toxicity Table Copyright Eric Barchas"/>
          <p:cNvPicPr>
            <a:picLocks noChangeAspect="1" noChangeArrowheads="1"/>
          </p:cNvPicPr>
          <p:nvPr/>
        </p:nvPicPr>
        <p:blipFill>
          <a:blip r:embed="rId4" cstate="print"/>
          <a:srcRect b="25517"/>
          <a:stretch>
            <a:fillRect/>
          </a:stretch>
        </p:blipFill>
        <p:spPr bwMode="auto">
          <a:xfrm>
            <a:off x="-1" y="0"/>
            <a:ext cx="8377881" cy="6881885"/>
          </a:xfrm>
          <a:prstGeom prst="rect">
            <a:avLst/>
          </a:prstGeom>
          <a:noFill/>
        </p:spPr>
      </p:pic>
      <p:sp>
        <p:nvSpPr>
          <p:cNvPr id="5" name="Rectangle 4"/>
          <p:cNvSpPr/>
          <p:nvPr/>
        </p:nvSpPr>
        <p:spPr>
          <a:xfrm>
            <a:off x="142968" y="4188941"/>
            <a:ext cx="8111345" cy="246809"/>
          </a:xfrm>
          <a:prstGeom prst="rect">
            <a:avLst/>
          </a:prstGeom>
          <a:solidFill>
            <a:srgbClr val="FFFF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egoi UI"/>
              <a:ea typeface="+mn-ea"/>
              <a:cs typeface="+mn-cs"/>
            </a:endParaRPr>
          </a:p>
        </p:txBody>
      </p:sp>
      <p:pic>
        <p:nvPicPr>
          <p:cNvPr id="6" name="Picture 4" descr="C:\Users\Jo-Anne\AppData\Local\Microsoft\Windows\Temporary Internet Files\Content.IE5\S1FSUQ3X\MPj04068030000[1].jpg"/>
          <p:cNvPicPr>
            <a:picLocks noChangeAspect="1" noChangeArrowheads="1"/>
          </p:cNvPicPr>
          <p:nvPr/>
        </p:nvPicPr>
        <p:blipFill>
          <a:blip r:embed="rId5" cstate="print"/>
          <a:srcRect l="15942" r="28986"/>
          <a:stretch>
            <a:fillRect/>
          </a:stretch>
        </p:blipFill>
        <p:spPr bwMode="auto">
          <a:xfrm>
            <a:off x="8377880" y="2220902"/>
            <a:ext cx="3794717" cy="4591809"/>
          </a:xfrm>
          <a:prstGeom prst="rect">
            <a:avLst/>
          </a:prstGeom>
          <a:noFill/>
        </p:spPr>
      </p:pic>
    </p:spTree>
    <p:custDataLst>
      <p:tags r:id="rId1"/>
    </p:custDataLst>
    <p:extLst>
      <p:ext uri="{BB962C8B-B14F-4D97-AF65-F5344CB8AC3E}">
        <p14:creationId xmlns:p14="http://schemas.microsoft.com/office/powerpoint/2010/main" val="3405351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Poisons – Snail Bait – </a:t>
            </a:r>
            <a:r>
              <a:rPr lang="en-US" err="1"/>
              <a:t>Metaldehyde</a:t>
            </a:r>
            <a:endParaRPr lang="en-US"/>
          </a:p>
        </p:txBody>
      </p:sp>
      <p:sp>
        <p:nvSpPr>
          <p:cNvPr id="3" name="Content Placeholder 2"/>
          <p:cNvSpPr>
            <a:spLocks noGrp="1"/>
          </p:cNvSpPr>
          <p:nvPr>
            <p:ph idx="1"/>
          </p:nvPr>
        </p:nvSpPr>
        <p:spPr/>
        <p:txBody>
          <a:bodyPr>
            <a:normAutofit fontScale="85000" lnSpcReduction="20000"/>
          </a:bodyPr>
          <a:lstStyle/>
          <a:p>
            <a:r>
              <a:rPr lang="en-US"/>
              <a:t>Neurologic </a:t>
            </a:r>
            <a:r>
              <a:rPr lang="en-US">
                <a:sym typeface="Wingdings" panose="05000000000000000000" pitchFamily="2" charset="2"/>
              </a:rPr>
              <a:t> Develop within 1 hour post-ingestion</a:t>
            </a:r>
            <a:endParaRPr lang="en-US"/>
          </a:p>
          <a:p>
            <a:pPr lvl="1"/>
            <a:r>
              <a:rPr lang="en-US"/>
              <a:t>Severe whole body Twitching and Tremors </a:t>
            </a:r>
          </a:p>
          <a:p>
            <a:pPr lvl="1"/>
            <a:r>
              <a:rPr lang="en-US"/>
              <a:t>Weakness  and/or uncoordinated movement</a:t>
            </a:r>
          </a:p>
          <a:p>
            <a:pPr lvl="1"/>
            <a:r>
              <a:rPr lang="en-US"/>
              <a:t>Anxiety</a:t>
            </a:r>
          </a:p>
          <a:p>
            <a:pPr lvl="1"/>
            <a:r>
              <a:rPr lang="en-US"/>
              <a:t>Progressing to full seizures</a:t>
            </a:r>
          </a:p>
          <a:p>
            <a:pPr lvl="2"/>
            <a:r>
              <a:rPr lang="en-US">
                <a:sym typeface="Wingdings" pitchFamily="2" charset="2"/>
              </a:rPr>
              <a:t> </a:t>
            </a:r>
            <a:r>
              <a:rPr lang="en-US"/>
              <a:t>raises body temperature  </a:t>
            </a:r>
            <a:r>
              <a:rPr lang="en-US">
                <a:sym typeface="Wingdings" pitchFamily="2" charset="2"/>
              </a:rPr>
              <a:t> </a:t>
            </a:r>
            <a:r>
              <a:rPr lang="en-US"/>
              <a:t>brain damage </a:t>
            </a:r>
            <a:br>
              <a:rPr lang="en-US"/>
            </a:br>
            <a:endParaRPr lang="en-US"/>
          </a:p>
          <a:p>
            <a:r>
              <a:rPr lang="en-US"/>
              <a:t>Salivation, racing heart rates, vomiting, diarrhea, &amp; rigidity</a:t>
            </a:r>
          </a:p>
          <a:p>
            <a:endParaRPr lang="en-US"/>
          </a:p>
          <a:p>
            <a:r>
              <a:rPr lang="en-US"/>
              <a:t>Secondary liver failure syndrome 2 to 3 days after poisoning, </a:t>
            </a:r>
          </a:p>
          <a:p>
            <a:endParaRPr lang="en-US"/>
          </a:p>
          <a:p>
            <a:r>
              <a:rPr lang="en-US"/>
              <a:t>Less than a teaspoon per 10 </a:t>
            </a:r>
            <a:r>
              <a:rPr lang="en-US" err="1"/>
              <a:t>lb</a:t>
            </a:r>
            <a:r>
              <a:rPr lang="en-US"/>
              <a:t> of body weight</a:t>
            </a:r>
            <a:br>
              <a:rPr lang="en-US"/>
            </a:br>
            <a:endParaRPr lang="en-US"/>
          </a:p>
          <a:p>
            <a:r>
              <a:rPr lang="en-US"/>
              <a:t>Many products also contain insecticides that make them even more toxic.</a:t>
            </a:r>
            <a:br>
              <a:rPr lang="en-US"/>
            </a:br>
            <a:endParaRPr lang="en-US"/>
          </a:p>
        </p:txBody>
      </p:sp>
      <p:pic>
        <p:nvPicPr>
          <p:cNvPr id="4" name="Picture 3"/>
          <p:cNvPicPr>
            <a:picLocks noChangeAspect="1"/>
          </p:cNvPicPr>
          <p:nvPr/>
        </p:nvPicPr>
        <p:blipFill>
          <a:blip r:embed="rId4"/>
          <a:stretch>
            <a:fillRect/>
          </a:stretch>
        </p:blipFill>
        <p:spPr>
          <a:xfrm>
            <a:off x="9664014" y="1104379"/>
            <a:ext cx="2527986" cy="2953897"/>
          </a:xfrm>
          <a:prstGeom prst="rect">
            <a:avLst/>
          </a:prstGeom>
        </p:spPr>
      </p:pic>
    </p:spTree>
    <p:custDataLst>
      <p:tags r:id="rId1"/>
    </p:custDataLst>
    <p:extLst>
      <p:ext uri="{BB962C8B-B14F-4D97-AF65-F5344CB8AC3E}">
        <p14:creationId xmlns:p14="http://schemas.microsoft.com/office/powerpoint/2010/main" val="322483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Poisons - Rodenticides - Anticoagulants</a:t>
            </a:r>
          </a:p>
        </p:txBody>
      </p:sp>
      <p:sp>
        <p:nvSpPr>
          <p:cNvPr id="3" name="Content Placeholder 2"/>
          <p:cNvSpPr>
            <a:spLocks noGrp="1"/>
          </p:cNvSpPr>
          <p:nvPr>
            <p:ph idx="1"/>
          </p:nvPr>
        </p:nvSpPr>
        <p:spPr/>
        <p:txBody>
          <a:bodyPr>
            <a:normAutofit/>
          </a:bodyPr>
          <a:lstStyle/>
          <a:p>
            <a:r>
              <a:rPr lang="en-US"/>
              <a:t>Clinical Signs</a:t>
            </a:r>
          </a:p>
          <a:p>
            <a:pPr lvl="1"/>
            <a:r>
              <a:rPr lang="en-US"/>
              <a:t>Spontaneous Bleeding  3- 5 days post ingestion </a:t>
            </a:r>
          </a:p>
          <a:p>
            <a:pPr lvl="2"/>
            <a:r>
              <a:rPr lang="en-US"/>
              <a:t>Internal or External</a:t>
            </a:r>
          </a:p>
          <a:p>
            <a:pPr lvl="1"/>
            <a:endParaRPr lang="en-US"/>
          </a:p>
          <a:p>
            <a:pPr lvl="1"/>
            <a:r>
              <a:rPr lang="en-US"/>
              <a:t>Weakness  and/or uncoordinated movement</a:t>
            </a:r>
          </a:p>
          <a:p>
            <a:pPr lvl="1"/>
            <a:endParaRPr lang="en-US"/>
          </a:p>
          <a:p>
            <a:pPr lvl="1"/>
            <a:r>
              <a:rPr lang="en-US"/>
              <a:t>Depression and anorexia even before bleeding occurs</a:t>
            </a:r>
          </a:p>
          <a:p>
            <a:pPr lvl="1"/>
            <a:endParaRPr lang="en-US"/>
          </a:p>
          <a:p>
            <a:pPr lvl="1"/>
            <a:r>
              <a:rPr lang="en-US"/>
              <a:t>Some forms persist  in system for 4-6 weeks</a:t>
            </a:r>
          </a:p>
          <a:p>
            <a:pPr lvl="1"/>
            <a:endParaRPr lang="en-US"/>
          </a:p>
          <a:p>
            <a:pPr lvl="1"/>
            <a:r>
              <a:rPr lang="en-US"/>
              <a:t>Warfarin and similar drugs</a:t>
            </a:r>
          </a:p>
        </p:txBody>
      </p:sp>
    </p:spTree>
    <p:custDataLst>
      <p:tags r:id="rId1"/>
    </p:custDataLst>
    <p:extLst>
      <p:ext uri="{BB962C8B-B14F-4D97-AF65-F5344CB8AC3E}">
        <p14:creationId xmlns:p14="http://schemas.microsoft.com/office/powerpoint/2010/main" val="2114916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og lying on a bed&#10;&#10;Description automatically generated with medium confidence"/>
          <p:cNvPicPr>
            <a:picLocks noChangeAspect="1"/>
          </p:cNvPicPr>
          <p:nvPr/>
        </p:nvPicPr>
        <p:blipFill>
          <a:blip r:embed="rId4"/>
          <a:stretch>
            <a:fillRect/>
          </a:stretch>
        </p:blipFill>
        <p:spPr>
          <a:xfrm>
            <a:off x="282575" y="1663700"/>
            <a:ext cx="4630738" cy="4630738"/>
          </a:xfrm>
          <a:prstGeom prst="rect">
            <a:avLst/>
          </a:prstGeom>
        </p:spPr>
      </p:pic>
      <p:pic>
        <p:nvPicPr>
          <p:cNvPr id="4" name="Content Placeholder 3" descr="A close up of a cat&#10;&#10;Description automatically generated with low confidence"/>
          <p:cNvPicPr>
            <a:picLocks noGrp="1" noChangeAspect="1"/>
          </p:cNvPicPr>
          <p:nvPr>
            <p:ph idx="4294967295"/>
          </p:nvPr>
        </p:nvPicPr>
        <p:blipFill>
          <a:blip r:embed="rId5"/>
          <a:stretch>
            <a:fillRect/>
          </a:stretch>
        </p:blipFill>
        <p:spPr>
          <a:xfrm>
            <a:off x="4994275" y="1663700"/>
            <a:ext cx="7029450" cy="4630738"/>
          </a:xfrm>
        </p:spPr>
      </p:pic>
      <p:sp>
        <p:nvSpPr>
          <p:cNvPr id="2" name="Title 1"/>
          <p:cNvSpPr>
            <a:spLocks noGrp="1"/>
          </p:cNvSpPr>
          <p:nvPr>
            <p:ph type="title"/>
          </p:nvPr>
        </p:nvSpPr>
        <p:spPr>
          <a:xfrm>
            <a:off x="284063" y="-65986"/>
            <a:ext cx="11742622" cy="1246128"/>
          </a:xfrm>
        </p:spPr>
        <p:txBody>
          <a:bodyPr anchor="ctr">
            <a:normAutofit/>
          </a:bodyPr>
          <a:lstStyle/>
          <a:p>
            <a:r>
              <a:rPr lang="en-US"/>
              <a:t>Poisons - Rodenticides - Anticoagulants</a:t>
            </a:r>
          </a:p>
        </p:txBody>
      </p:sp>
    </p:spTree>
    <p:custDataLst>
      <p:tags r:id="rId1"/>
    </p:custDataLst>
    <p:extLst>
      <p:ext uri="{BB962C8B-B14F-4D97-AF65-F5344CB8AC3E}">
        <p14:creationId xmlns:p14="http://schemas.microsoft.com/office/powerpoint/2010/main" val="215121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Poisons - Rodenticides - BROMETHALIN</a:t>
            </a:r>
          </a:p>
        </p:txBody>
      </p:sp>
      <p:sp>
        <p:nvSpPr>
          <p:cNvPr id="3" name="Content Placeholder 2"/>
          <p:cNvSpPr>
            <a:spLocks noGrp="1"/>
          </p:cNvSpPr>
          <p:nvPr>
            <p:ph idx="1"/>
          </p:nvPr>
        </p:nvSpPr>
        <p:spPr/>
        <p:txBody>
          <a:bodyPr/>
          <a:lstStyle/>
          <a:p>
            <a:r>
              <a:rPr lang="en-US"/>
              <a:t>Clinical Signs</a:t>
            </a:r>
          </a:p>
          <a:p>
            <a:pPr lvl="1"/>
            <a:r>
              <a:rPr lang="en-US"/>
              <a:t>CNS dysfunction </a:t>
            </a:r>
          </a:p>
          <a:p>
            <a:pPr lvl="1"/>
            <a:r>
              <a:rPr lang="en-US"/>
              <a:t>Onset 4 hours to 7 days after ingestion </a:t>
            </a:r>
          </a:p>
          <a:p>
            <a:pPr lvl="1"/>
            <a:r>
              <a:rPr lang="en-US"/>
              <a:t>Dose Dependent Toxicity </a:t>
            </a:r>
          </a:p>
          <a:p>
            <a:endParaRPr lang="en-US"/>
          </a:p>
          <a:p>
            <a:r>
              <a:rPr lang="en-US" b="1" i="1">
                <a:solidFill>
                  <a:schemeClr val="accent1"/>
                </a:solidFill>
              </a:rPr>
              <a:t>No Antidote !!!!</a:t>
            </a:r>
          </a:p>
        </p:txBody>
      </p:sp>
      <p:sp>
        <p:nvSpPr>
          <p:cNvPr id="5" name="Content Placeholder 4">
            <a:extLst>
              <a:ext uri="{FF2B5EF4-FFF2-40B4-BE49-F238E27FC236}">
                <a16:creationId xmlns:a16="http://schemas.microsoft.com/office/drawing/2014/main" id="{0CDA8F98-8240-48B9-9A30-D53F271DA8BF}"/>
              </a:ext>
            </a:extLst>
          </p:cNvPr>
          <p:cNvSpPr>
            <a:spLocks noGrp="1"/>
          </p:cNvSpPr>
          <p:nvPr>
            <p:ph sz="quarter" idx="12"/>
          </p:nvPr>
        </p:nvSpPr>
        <p:spPr/>
        <p:txBody>
          <a:bodyPr/>
          <a:lstStyle/>
          <a:p>
            <a:endParaRPr lang="en-US"/>
          </a:p>
        </p:txBody>
      </p:sp>
      <p:pic>
        <p:nvPicPr>
          <p:cNvPr id="4" name="Picture 3"/>
          <p:cNvPicPr>
            <a:picLocks noChangeAspect="1"/>
          </p:cNvPicPr>
          <p:nvPr/>
        </p:nvPicPr>
        <p:blipFill rotWithShape="1">
          <a:blip r:embed="rId4"/>
          <a:srcRect l="14686" r="15032"/>
          <a:stretch/>
        </p:blipFill>
        <p:spPr>
          <a:xfrm>
            <a:off x="6342576" y="3664061"/>
            <a:ext cx="5684109" cy="29347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3208107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Poisons - Rodenticides - BROMETHALIN</a:t>
            </a:r>
          </a:p>
        </p:txBody>
      </p:sp>
      <p:sp>
        <p:nvSpPr>
          <p:cNvPr id="3" name="Content Placeholder 2"/>
          <p:cNvSpPr>
            <a:spLocks noGrp="1"/>
          </p:cNvSpPr>
          <p:nvPr>
            <p:ph idx="1"/>
          </p:nvPr>
        </p:nvSpPr>
        <p:spPr/>
        <p:txBody>
          <a:bodyPr/>
          <a:lstStyle/>
          <a:p>
            <a:r>
              <a:rPr lang="en-US" err="1"/>
              <a:t>Hyperstimulation</a:t>
            </a:r>
            <a:r>
              <a:rPr lang="en-US"/>
              <a:t>-like (</a:t>
            </a:r>
            <a:r>
              <a:rPr lang="en-US" err="1"/>
              <a:t>convulsant</a:t>
            </a:r>
            <a:r>
              <a:rPr lang="en-US"/>
              <a:t> syndrome) </a:t>
            </a:r>
          </a:p>
          <a:p>
            <a:pPr lvl="1"/>
            <a:r>
              <a:rPr lang="en-US"/>
              <a:t>Tremors, </a:t>
            </a:r>
          </a:p>
          <a:p>
            <a:pPr lvl="1"/>
            <a:r>
              <a:rPr lang="en-US" err="1"/>
              <a:t>Hyperaesthesia</a:t>
            </a:r>
            <a:r>
              <a:rPr lang="en-US"/>
              <a:t>, </a:t>
            </a:r>
          </a:p>
          <a:p>
            <a:pPr lvl="1"/>
            <a:r>
              <a:rPr lang="en-US"/>
              <a:t>Purposeless circling, </a:t>
            </a:r>
          </a:p>
          <a:p>
            <a:pPr lvl="1"/>
            <a:r>
              <a:rPr lang="en-US"/>
              <a:t>Unprovoked vocalization, </a:t>
            </a:r>
          </a:p>
          <a:p>
            <a:pPr lvl="1"/>
            <a:r>
              <a:rPr lang="en-US"/>
              <a:t>Hyperthermia, </a:t>
            </a:r>
          </a:p>
          <a:p>
            <a:pPr lvl="1"/>
            <a:r>
              <a:rPr lang="en-US"/>
              <a:t>Seizures </a:t>
            </a:r>
          </a:p>
          <a:p>
            <a:pPr lvl="1"/>
            <a:r>
              <a:rPr lang="en-US" err="1"/>
              <a:t>Opisthotonus</a:t>
            </a:r>
            <a:r>
              <a:rPr lang="en-US"/>
              <a:t> progressing to depression and death</a:t>
            </a:r>
          </a:p>
          <a:p>
            <a:pPr lvl="2"/>
            <a:endParaRPr lang="en-US"/>
          </a:p>
        </p:txBody>
      </p:sp>
      <p:pic>
        <p:nvPicPr>
          <p:cNvPr id="4" name="Picture 3"/>
          <p:cNvPicPr>
            <a:picLocks noChangeAspect="1"/>
          </p:cNvPicPr>
          <p:nvPr/>
        </p:nvPicPr>
        <p:blipFill>
          <a:blip r:embed="rId4"/>
          <a:stretch>
            <a:fillRect/>
          </a:stretch>
        </p:blipFill>
        <p:spPr>
          <a:xfrm>
            <a:off x="8060167" y="2049872"/>
            <a:ext cx="3966518" cy="2758255"/>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42717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78" name="Picture 18" descr="http://www.petpoisonhelpline.com/_mod_files/ce_images/static_cling_high_res.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4063" y="2081212"/>
            <a:ext cx="5485596" cy="3063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80" name="Picture 20" descr="http://www.mcphillipsanimalhospital.com/aspca.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49518" y="2081212"/>
            <a:ext cx="5877167" cy="3063994"/>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POISONS: </a:t>
            </a:r>
            <a:r>
              <a:rPr lang="en-US" sz="4000" kern="1200" dirty="0">
                <a:solidFill>
                  <a:srgbClr val="FFFFFF"/>
                </a:solidFill>
                <a:latin typeface="+mj-lt"/>
                <a:ea typeface="+mj-ea"/>
                <a:cs typeface="+mj-cs"/>
              </a:rPr>
              <a:t>Rule #1 </a:t>
            </a:r>
            <a:r>
              <a:rPr lang="en-US" sz="4000" i="1" kern="1200" dirty="0">
                <a:solidFill>
                  <a:srgbClr val="FFFFFF"/>
                </a:solidFill>
                <a:latin typeface="+mj-lt"/>
                <a:ea typeface="+mj-ea"/>
                <a:cs typeface="+mj-cs"/>
              </a:rPr>
              <a:t>If in Doubt, Check it Out</a:t>
            </a:r>
            <a:endParaRPr lang="en-US" dirty="0"/>
          </a:p>
        </p:txBody>
      </p:sp>
    </p:spTree>
    <p:custDataLst>
      <p:tags r:id="rId1"/>
    </p:custDataLst>
    <p:extLst>
      <p:ext uri="{BB962C8B-B14F-4D97-AF65-F5344CB8AC3E}">
        <p14:creationId xmlns:p14="http://schemas.microsoft.com/office/powerpoint/2010/main" val="397477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Poisons - Rodenticides - BROMETHALIN</a:t>
            </a:r>
          </a:p>
        </p:txBody>
      </p:sp>
      <p:sp>
        <p:nvSpPr>
          <p:cNvPr id="3" name="Content Placeholder 2"/>
          <p:cNvSpPr>
            <a:spLocks noGrp="1"/>
          </p:cNvSpPr>
          <p:nvPr>
            <p:ph idx="1"/>
          </p:nvPr>
        </p:nvSpPr>
        <p:spPr/>
        <p:txBody>
          <a:bodyPr>
            <a:normAutofit/>
          </a:bodyPr>
          <a:lstStyle/>
          <a:p>
            <a:r>
              <a:rPr lang="en-US"/>
              <a:t>Depressive — paralytic form </a:t>
            </a:r>
          </a:p>
          <a:p>
            <a:r>
              <a:rPr lang="en-US"/>
              <a:t>Signs in 1 to 7 d increase over 1 to 2 </a:t>
            </a:r>
            <a:r>
              <a:rPr lang="en-US" err="1"/>
              <a:t>wks</a:t>
            </a:r>
            <a:r>
              <a:rPr lang="en-US"/>
              <a:t> </a:t>
            </a:r>
          </a:p>
          <a:p>
            <a:r>
              <a:rPr lang="en-US"/>
              <a:t>Depression </a:t>
            </a:r>
          </a:p>
          <a:p>
            <a:r>
              <a:rPr lang="en-US"/>
              <a:t>Disorientation </a:t>
            </a:r>
          </a:p>
          <a:p>
            <a:r>
              <a:rPr lang="en-US"/>
              <a:t>Ataxia and rear limb weakness </a:t>
            </a:r>
          </a:p>
          <a:p>
            <a:r>
              <a:rPr lang="en-US"/>
              <a:t>Partial paresis </a:t>
            </a:r>
            <a:r>
              <a:rPr lang="en-US">
                <a:sym typeface="Wingdings" panose="05000000000000000000" pitchFamily="2" charset="2"/>
              </a:rPr>
              <a:t> </a:t>
            </a:r>
            <a:r>
              <a:rPr lang="en-US"/>
              <a:t>generalized paralyses </a:t>
            </a:r>
          </a:p>
          <a:p>
            <a:r>
              <a:rPr lang="en-US"/>
              <a:t>Decreased pain response </a:t>
            </a:r>
          </a:p>
          <a:p>
            <a:r>
              <a:rPr lang="en-US"/>
              <a:t>Altered bladder tone</a:t>
            </a:r>
          </a:p>
        </p:txBody>
      </p:sp>
      <p:pic>
        <p:nvPicPr>
          <p:cNvPr id="4" name="Picture 3"/>
          <p:cNvPicPr>
            <a:picLocks noChangeAspect="1"/>
          </p:cNvPicPr>
          <p:nvPr/>
        </p:nvPicPr>
        <p:blipFill>
          <a:blip r:embed="rId4"/>
          <a:stretch>
            <a:fillRect/>
          </a:stretch>
        </p:blipFill>
        <p:spPr>
          <a:xfrm>
            <a:off x="7706397" y="1984720"/>
            <a:ext cx="4201540" cy="28885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64288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1243-AC4F-4B11-832C-A2A590BD3516}"/>
              </a:ext>
            </a:extLst>
          </p:cNvPr>
          <p:cNvSpPr>
            <a:spLocks noGrp="1"/>
          </p:cNvSpPr>
          <p:nvPr>
            <p:ph type="title"/>
          </p:nvPr>
        </p:nvSpPr>
        <p:spPr>
          <a:xfrm>
            <a:off x="284063" y="1"/>
            <a:ext cx="11742622" cy="1252727"/>
          </a:xfrm>
        </p:spPr>
        <p:txBody>
          <a:bodyPr/>
          <a:lstStyle/>
          <a:p>
            <a:r>
              <a:rPr lang="en-US"/>
              <a:t>Poisons – Rodenticides – Cholecalciferol</a:t>
            </a:r>
          </a:p>
        </p:txBody>
      </p:sp>
      <p:sp>
        <p:nvSpPr>
          <p:cNvPr id="3" name="Content Placeholder 2">
            <a:extLst>
              <a:ext uri="{FF2B5EF4-FFF2-40B4-BE49-F238E27FC236}">
                <a16:creationId xmlns:a16="http://schemas.microsoft.com/office/drawing/2014/main" id="{05A4A074-ED59-4E4B-9B6B-C64D8806DFF6}"/>
              </a:ext>
            </a:extLst>
          </p:cNvPr>
          <p:cNvSpPr>
            <a:spLocks noGrp="1"/>
          </p:cNvSpPr>
          <p:nvPr>
            <p:ph idx="1"/>
          </p:nvPr>
        </p:nvSpPr>
        <p:spPr>
          <a:xfrm>
            <a:off x="284063" y="1363454"/>
            <a:ext cx="11742622" cy="5235308"/>
          </a:xfrm>
        </p:spPr>
        <p:txBody>
          <a:bodyPr/>
          <a:lstStyle/>
          <a:p>
            <a:r>
              <a:rPr lang="en-US"/>
              <a:t>Vitamin D</a:t>
            </a:r>
          </a:p>
          <a:p>
            <a:endParaRPr lang="en-US"/>
          </a:p>
          <a:p>
            <a:r>
              <a:rPr lang="en-US"/>
              <a:t>Clinical signs generally develop within 18–36 </a:t>
            </a:r>
            <a:r>
              <a:rPr lang="en-US" err="1"/>
              <a:t>hr</a:t>
            </a:r>
            <a:r>
              <a:rPr lang="en-US"/>
              <a:t> of ingestion;</a:t>
            </a:r>
          </a:p>
          <a:p>
            <a:pPr lvl="1"/>
            <a:r>
              <a:rPr lang="en-US"/>
              <a:t>depression, anorexia, polyuria, and polydipsia.</a:t>
            </a:r>
          </a:p>
          <a:p>
            <a:pPr lvl="1"/>
            <a:r>
              <a:rPr lang="en-US"/>
              <a:t>nausea, vomiting, hematemesis common as  clinical signs progress. </a:t>
            </a:r>
          </a:p>
          <a:p>
            <a:pPr lvl="1"/>
            <a:endParaRPr lang="en-US"/>
          </a:p>
          <a:p>
            <a:r>
              <a:rPr lang="en-US"/>
              <a:t>Decontamination </a:t>
            </a:r>
          </a:p>
          <a:p>
            <a:pPr lvl="1"/>
            <a:r>
              <a:rPr lang="en-US"/>
              <a:t>emesis and activated charcoal) </a:t>
            </a:r>
          </a:p>
          <a:p>
            <a:endParaRPr lang="en-US"/>
          </a:p>
          <a:p>
            <a:endParaRPr lang="en-US"/>
          </a:p>
        </p:txBody>
      </p:sp>
      <p:pic>
        <p:nvPicPr>
          <p:cNvPr id="2050" name="Picture 2">
            <a:extLst>
              <a:ext uri="{FF2B5EF4-FFF2-40B4-BE49-F238E27FC236}">
                <a16:creationId xmlns:a16="http://schemas.microsoft.com/office/drawing/2014/main" id="{3EA0237B-9AD2-45F7-9849-7827B9942B2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119" b="89952" l="8422" r="93717">
                        <a14:foregroundMark x1="77941" y1="37379" x2="81283" y2="20016"/>
                        <a14:foregroundMark x1="81283" y1="20016" x2="62433" y2="10932"/>
                        <a14:foregroundMark x1="62433" y1="10932" x2="45321" y2="10932"/>
                        <a14:foregroundMark x1="45321" y1="10932" x2="39104" y2="23553"/>
                        <a14:foregroundMark x1="39104" y1="23553" x2="40909" y2="32154"/>
                        <a14:foregroundMark x1="67580" y1="30225" x2="50668" y2="20740"/>
                        <a14:foregroundMark x1="50668" y1="20740" x2="61364" y2="30386"/>
                        <a14:foregroundMark x1="61364" y1="30386" x2="73195" y2="24678"/>
                        <a14:foregroundMark x1="73195" y1="24678" x2="62834" y2="16399"/>
                        <a14:foregroundMark x1="62834" y1="16399" x2="49866" y2="22990"/>
                        <a14:foregroundMark x1="49866" y1="22990" x2="59225" y2="32235"/>
                        <a14:foregroundMark x1="59225" y1="32235" x2="59826" y2="27170"/>
                        <a14:foregroundMark x1="47660" y1="11576" x2="33356" y2="13183"/>
                        <a14:foregroundMark x1="33356" y1="13183" x2="37299" y2="32395"/>
                        <a14:foregroundMark x1="65508" y1="10048" x2="76872" y2="12219"/>
                        <a14:foregroundMark x1="76872" y1="12219" x2="84960" y2="21865"/>
                        <a14:foregroundMark x1="84960" y1="21865" x2="82487" y2="36334"/>
                        <a14:foregroundMark x1="82487" y1="36334" x2="84693" y2="46141"/>
                        <a14:foregroundMark x1="91912" y1="22428" x2="84425" y2="52010"/>
                        <a14:foregroundMark x1="85160" y1="32395" x2="80548" y2="63344"/>
                        <a14:foregroundMark x1="80548" y1="63344" x2="85695" y2="78859"/>
                        <a14:foregroundMark x1="34960" y1="32154" x2="37567" y2="62460"/>
                        <a14:foregroundMark x1="37567" y1="62460" x2="35963" y2="80145"/>
                        <a14:foregroundMark x1="35963" y1="80145" x2="23529" y2="79662"/>
                        <a14:foregroundMark x1="23529" y1="79662" x2="36965" y2="80868"/>
                        <a14:foregroundMark x1="36965" y1="80868" x2="49799" y2="76929"/>
                        <a14:foregroundMark x1="49799" y1="76929" x2="82353" y2="79421"/>
                        <a14:foregroundMark x1="85160" y1="55788" x2="83623" y2="76045"/>
                        <a14:foregroundMark x1="44051" y1="82235" x2="58489" y2="82235"/>
                        <a14:foregroundMark x1="58489" y1="82235" x2="76136" y2="81350"/>
                        <a14:foregroundMark x1="33155" y1="79421" x2="22594" y2="72508"/>
                        <a14:foregroundMark x1="22594" y1="72508" x2="11765" y2="76608"/>
                        <a14:foregroundMark x1="11765" y1="76608" x2="27473" y2="83682"/>
                        <a14:foregroundMark x1="27473" y1="83682" x2="28476" y2="83199"/>
                        <a14:foregroundMark x1="33690" y1="77572" x2="19719" y2="76367"/>
                        <a14:foregroundMark x1="19719" y1="76367" x2="8556" y2="80386"/>
                        <a14:foregroundMark x1="8556" y1="80386" x2="8556" y2="80386"/>
                        <a14:foregroundMark x1="72727" y1="8119" x2="85094" y2="10611"/>
                        <a14:foregroundMark x1="85094" y1="10611" x2="88035" y2="25563"/>
                        <a14:foregroundMark x1="87032" y1="12219" x2="93182" y2="24598"/>
                        <a14:foregroundMark x1="93182" y1="24598" x2="93717" y2="29019"/>
                      </a14:backgroundRemoval>
                    </a14:imgEffect>
                  </a14:imgLayer>
                </a14:imgProps>
              </a:ext>
              <a:ext uri="{28A0092B-C50C-407E-A947-70E740481C1C}">
                <a14:useLocalDpi xmlns:a14="http://schemas.microsoft.com/office/drawing/2010/main" val="0"/>
              </a:ext>
            </a:extLst>
          </a:blip>
          <a:srcRect/>
          <a:stretch>
            <a:fillRect/>
          </a:stretch>
        </p:blipFill>
        <p:spPr bwMode="auto">
          <a:xfrm>
            <a:off x="8332957" y="2903706"/>
            <a:ext cx="4082835" cy="33951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652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Poisons – Ethylene Glycol</a:t>
            </a:r>
          </a:p>
        </p:txBody>
      </p:sp>
      <p:sp>
        <p:nvSpPr>
          <p:cNvPr id="2" name="Content Placeholder 1"/>
          <p:cNvSpPr>
            <a:spLocks noGrp="1"/>
          </p:cNvSpPr>
          <p:nvPr>
            <p:ph idx="1"/>
          </p:nvPr>
        </p:nvSpPr>
        <p:spPr/>
        <p:txBody>
          <a:bodyPr/>
          <a:lstStyle/>
          <a:p>
            <a:r>
              <a:rPr lang="en-US"/>
              <a:t>Found in antifreeze, rust removers, etc.</a:t>
            </a:r>
          </a:p>
          <a:p>
            <a:r>
              <a:rPr lang="en-US"/>
              <a:t>Tastes Great!</a:t>
            </a:r>
          </a:p>
          <a:p>
            <a:r>
              <a:rPr lang="en-US"/>
              <a:t>Small amounts can be lethal</a:t>
            </a:r>
          </a:p>
          <a:p>
            <a:pPr lvl="1"/>
            <a:r>
              <a:rPr lang="en-US"/>
              <a:t>Less than ¾ cup for 60 lb (27.3 kg) K9</a:t>
            </a:r>
          </a:p>
          <a:p>
            <a:pPr lvl="1"/>
            <a:endParaRPr lang="en-US"/>
          </a:p>
          <a:p>
            <a:r>
              <a:rPr lang="en-US"/>
              <a:t>Clinical Signs</a:t>
            </a:r>
          </a:p>
          <a:p>
            <a:pPr lvl="2"/>
            <a:r>
              <a:rPr lang="en-US"/>
              <a:t>Vomiting, depression, excessive urination</a:t>
            </a:r>
          </a:p>
          <a:p>
            <a:pPr lvl="2"/>
            <a:r>
              <a:rPr lang="en-US"/>
              <a:t>Lack of coordination, acts “drunk”</a:t>
            </a:r>
          </a:p>
          <a:p>
            <a:pPr lvl="2"/>
            <a:r>
              <a:rPr lang="en-US"/>
              <a:t>Large dose  </a:t>
            </a:r>
            <a:r>
              <a:rPr lang="en-US">
                <a:sym typeface="Wingdings" panose="05000000000000000000" pitchFamily="2" charset="2"/>
              </a:rPr>
              <a:t> Seizures and </a:t>
            </a:r>
            <a:r>
              <a:rPr lang="en-US"/>
              <a:t>Coma within hours</a:t>
            </a:r>
          </a:p>
          <a:p>
            <a:pPr lvl="1"/>
            <a:endParaRPr lang="en-US"/>
          </a:p>
        </p:txBody>
      </p:sp>
      <p:pic>
        <p:nvPicPr>
          <p:cNvPr id="2050" name="Picture 2" descr="AutoZone Extended Life 50/50 Universal Antifreeze/Coolant">
            <a:extLst>
              <a:ext uri="{FF2B5EF4-FFF2-40B4-BE49-F238E27FC236}">
                <a16:creationId xmlns:a16="http://schemas.microsoft.com/office/drawing/2014/main" id="{91BDE2DA-50CD-4E33-8E74-0AB321303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798" y="1668896"/>
            <a:ext cx="2618585" cy="42697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2453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682540-2B5E-4DCF-8704-2D4722149624}"/>
              </a:ext>
            </a:extLst>
          </p:cNvPr>
          <p:cNvSpPr>
            <a:spLocks noGrp="1"/>
          </p:cNvSpPr>
          <p:nvPr>
            <p:ph sz="half" idx="1"/>
          </p:nvPr>
        </p:nvSpPr>
        <p:spPr>
          <a:xfrm>
            <a:off x="1447331" y="1529116"/>
            <a:ext cx="5067452" cy="3930357"/>
          </a:xfrm>
        </p:spPr>
        <p:txBody>
          <a:bodyPr>
            <a:normAutofit/>
          </a:bodyPr>
          <a:lstStyle/>
          <a:p>
            <a:r>
              <a:rPr lang="en-US"/>
              <a:t>P</a:t>
            </a:r>
            <a:r>
              <a:rPr lang="en-US" b="0" i="0">
                <a:effectLst/>
              </a:rPr>
              <a:t>ropylene glycol (PG) antifreeze</a:t>
            </a:r>
          </a:p>
          <a:p>
            <a:r>
              <a:rPr lang="en-US"/>
              <a:t>L</a:t>
            </a:r>
            <a:r>
              <a:rPr lang="en-US" b="0" i="0">
                <a:effectLst/>
              </a:rPr>
              <a:t>ess toxic anti-freeze option</a:t>
            </a:r>
          </a:p>
          <a:p>
            <a:r>
              <a:rPr lang="en-US"/>
              <a:t>Also tastes sweet</a:t>
            </a:r>
          </a:p>
          <a:p>
            <a:r>
              <a:rPr lang="en-US" b="0" i="0">
                <a:effectLst/>
              </a:rPr>
              <a:t>Still potentially dangerous in larger volumes</a:t>
            </a:r>
          </a:p>
          <a:p>
            <a:endParaRPr lang="en-US"/>
          </a:p>
        </p:txBody>
      </p:sp>
      <p:pic>
        <p:nvPicPr>
          <p:cNvPr id="3074" name="Picture 2" descr="Sierra Antifreeze &amp;amp; Coolant | Propylene Glycol Antifreeze">
            <a:extLst>
              <a:ext uri="{FF2B5EF4-FFF2-40B4-BE49-F238E27FC236}">
                <a16:creationId xmlns:a16="http://schemas.microsoft.com/office/drawing/2014/main" id="{B679E838-3724-46F1-B664-7334F3D69C6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410" y="2107258"/>
            <a:ext cx="2778953" cy="3922294"/>
          </a:xfrm>
          <a:prstGeom prst="rect">
            <a:avLst/>
          </a:prstGeom>
          <a:solidFill>
            <a:srgbClr val="FFFFFF"/>
          </a:solidFill>
        </p:spPr>
      </p:pic>
      <p:sp>
        <p:nvSpPr>
          <p:cNvPr id="2" name="Title 1">
            <a:extLst>
              <a:ext uri="{FF2B5EF4-FFF2-40B4-BE49-F238E27FC236}">
                <a16:creationId xmlns:a16="http://schemas.microsoft.com/office/drawing/2014/main" id="{6D4F5CDB-062A-46B7-BB08-E31C3EBE1D03}"/>
              </a:ext>
            </a:extLst>
          </p:cNvPr>
          <p:cNvSpPr>
            <a:spLocks noGrp="1"/>
          </p:cNvSpPr>
          <p:nvPr>
            <p:ph type="title"/>
          </p:nvPr>
        </p:nvSpPr>
        <p:spPr>
          <a:xfrm>
            <a:off x="0" y="144643"/>
            <a:ext cx="10648526" cy="1049235"/>
          </a:xfrm>
        </p:spPr>
        <p:txBody>
          <a:bodyPr anchor="ctr">
            <a:normAutofit/>
          </a:bodyPr>
          <a:lstStyle/>
          <a:p>
            <a:r>
              <a:rPr lang="en-US"/>
              <a:t>Dog Safer Antifreeze</a:t>
            </a:r>
          </a:p>
        </p:txBody>
      </p:sp>
    </p:spTree>
    <p:custDataLst>
      <p:tags r:id="rId1"/>
    </p:custDataLst>
    <p:extLst>
      <p:ext uri="{BB962C8B-B14F-4D97-AF65-F5344CB8AC3E}">
        <p14:creationId xmlns:p14="http://schemas.microsoft.com/office/powerpoint/2010/main" val="487932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8" name="Picture 8" descr="http://www.epicdental.com/images/PRODUCT/large/45.jpg"/>
          <p:cNvPicPr>
            <a:picLocks noChangeAspect="1" noChangeArrowheads="1"/>
          </p:cNvPicPr>
          <p:nvPr/>
        </p:nvPicPr>
        <p:blipFill>
          <a:blip r:embed="rId4" cstate="print"/>
          <a:srcRect t="36800" b="31200"/>
          <a:stretch>
            <a:fillRect/>
          </a:stretch>
        </p:blipFill>
        <p:spPr bwMode="auto">
          <a:xfrm>
            <a:off x="8779463" y="2830551"/>
            <a:ext cx="3215675" cy="1029016"/>
          </a:xfrm>
          <a:prstGeom prst="rect">
            <a:avLst/>
          </a:prstGeom>
          <a:noFill/>
        </p:spPr>
      </p:pic>
      <p:sp>
        <p:nvSpPr>
          <p:cNvPr id="14" name="Title 13"/>
          <p:cNvSpPr>
            <a:spLocks noGrp="1"/>
          </p:cNvSpPr>
          <p:nvPr>
            <p:ph type="title" idx="4294967295"/>
          </p:nvPr>
        </p:nvSpPr>
        <p:spPr>
          <a:xfrm>
            <a:off x="449263" y="0"/>
            <a:ext cx="11742737" cy="1252538"/>
          </a:xfrm>
        </p:spPr>
        <p:txBody>
          <a:bodyPr/>
          <a:lstStyle/>
          <a:p>
            <a:r>
              <a:rPr lang="en-US"/>
              <a:t>Poisons - Xylitol</a:t>
            </a:r>
          </a:p>
        </p:txBody>
      </p:sp>
      <p:sp>
        <p:nvSpPr>
          <p:cNvPr id="2" name="AutoShape 2" descr="Xlear XyloSweet Xylitol Plant Sourced Sweetener-5 lb. Ba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i UI"/>
              <a:ea typeface="+mn-ea"/>
              <a:cs typeface="+mn-cs"/>
            </a:endParaRPr>
          </a:p>
        </p:txBody>
      </p:sp>
      <p:pic>
        <p:nvPicPr>
          <p:cNvPr id="5128" name="Picture 8" descr="Image result for xylitol products 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9553" y="971563"/>
            <a:ext cx="2604437" cy="260443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files.dvm360.com/alfresco_images/DVM360/2015/07/09/755053b6-2d34-4ca4-84a9-9364d8154b58/veterinary_xylitolpeanutbutt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41411" y="3117975"/>
            <a:ext cx="190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Image result for heed drink 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9044" y="4175218"/>
            <a:ext cx="280035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result for mre 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74" y="1003541"/>
            <a:ext cx="1706706" cy="26183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BB91E640-6264-4264-804E-228A33D0748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8933" y1="15200" x2="23800" y2="22867"/>
                        <a14:foregroundMark x1="23800" y1="22867" x2="24067" y2="38200"/>
                        <a14:foregroundMark x1="20400" y1="21000" x2="24400" y2="42733"/>
                        <a14:foregroundMark x1="23533" y1="42333" x2="26800" y2="63333"/>
                        <a14:foregroundMark x1="26800" y1="63333" x2="27000" y2="63333"/>
                        <a14:foregroundMark x1="43067" y1="31867" x2="62733" y2="47067"/>
                        <a14:foregroundMark x1="62733" y1="47067" x2="62867" y2="47267"/>
                        <a14:foregroundMark x1="59000" y1="34600" x2="33067" y2="56200"/>
                        <a14:foregroundMark x1="47000" y1="37667" x2="45333" y2="49733"/>
                        <a14:foregroundMark x1="22733" y1="15067" x2="28533" y2="18600"/>
                        <a14:foregroundMark x1="71600" y1="14933" x2="78533" y2="18467"/>
                        <a14:foregroundMark x1="72933" y1="14867" x2="79333" y2="17600"/>
                        <a14:foregroundMark x1="79333" y1="17600" x2="79400" y2="17600"/>
                        <a14:foregroundMark x1="75800" y1="15533" x2="75667" y2="15533"/>
                        <a14:foregroundMark x1="20733" y1="15133" x2="29733" y2="14133"/>
                        <a14:foregroundMark x1="29733" y1="14133" x2="39267" y2="16600"/>
                        <a14:foregroundMark x1="39267" y1="16600" x2="40467" y2="17600"/>
                        <a14:foregroundMark x1="19600" y1="15467" x2="27533" y2="13133"/>
                        <a14:foregroundMark x1="56133" y1="12933" x2="60333" y2="13667"/>
                        <a14:foregroundMark x1="75600" y1="15800" x2="80667" y2="17600"/>
                        <a14:foregroundMark x1="75067" y1="15067" x2="81400" y2="17067"/>
                        <a14:foregroundMark x1="39600" y1="47533" x2="43267" y2="45000"/>
                        <a14:foregroundMark x1="21000" y1="32933" x2="24867" y2="45400"/>
                        <a14:foregroundMark x1="21800" y1="36200" x2="24800" y2="49333"/>
                        <a14:foregroundMark x1="27867" y1="69200" x2="28667" y2="78533"/>
                      </a14:backgroundRemoval>
                    </a14:imgEffect>
                  </a14:imgLayer>
                </a14:imgProps>
              </a:ext>
              <a:ext uri="{28A0092B-C50C-407E-A947-70E740481C1C}">
                <a14:useLocalDpi xmlns:a14="http://schemas.microsoft.com/office/drawing/2010/main" val="0"/>
              </a:ext>
            </a:extLst>
          </a:blip>
          <a:srcRect/>
          <a:stretch>
            <a:fillRect/>
          </a:stretch>
        </p:blipFill>
        <p:spPr bwMode="auto">
          <a:xfrm rot="451266">
            <a:off x="8428862" y="-184158"/>
            <a:ext cx="3175266" cy="31752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EA4C901-5FE3-4AA4-8A47-EB37C2E829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4821" y="3657068"/>
            <a:ext cx="2790826" cy="27908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C61465-5F80-43B1-8BE8-70F83C815F85}"/>
              </a:ext>
            </a:extLst>
          </p:cNvPr>
          <p:cNvSpPr txBox="1"/>
          <p:nvPr/>
        </p:nvSpPr>
        <p:spPr>
          <a:xfrm>
            <a:off x="1635512" y="6483057"/>
            <a:ext cx="69286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i UI"/>
                <a:ea typeface="+mn-ea"/>
                <a:cs typeface="+mn-cs"/>
              </a:rPr>
              <a:t>https://www.preventivevet.com/xylitol-products-toxic-for-dogs</a:t>
            </a:r>
          </a:p>
        </p:txBody>
      </p:sp>
      <p:pic>
        <p:nvPicPr>
          <p:cNvPr id="4102" name="Picture 6" descr="Grass-Fed Whey Protein Concentrate, Creamy Vanilla Powder - 1.2 lbs.">
            <a:extLst>
              <a:ext uri="{FF2B5EF4-FFF2-40B4-BE49-F238E27FC236}">
                <a16:creationId xmlns:a16="http://schemas.microsoft.com/office/drawing/2014/main" id="{CE5A40F9-8C71-4C0B-ABA3-C2CB85BE4C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3899" y="1403475"/>
            <a:ext cx="2369344"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8208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Poisons - Xylitol</a:t>
            </a:r>
          </a:p>
        </p:txBody>
      </p:sp>
      <p:sp>
        <p:nvSpPr>
          <p:cNvPr id="3" name="Content Placeholder 2"/>
          <p:cNvSpPr>
            <a:spLocks noGrp="1"/>
          </p:cNvSpPr>
          <p:nvPr>
            <p:ph idx="1"/>
          </p:nvPr>
        </p:nvSpPr>
        <p:spPr>
          <a:xfrm>
            <a:off x="2341756" y="1668896"/>
            <a:ext cx="8868914" cy="4788816"/>
          </a:xfrm>
        </p:spPr>
        <p:txBody>
          <a:bodyPr>
            <a:normAutofit/>
          </a:bodyPr>
          <a:lstStyle/>
          <a:p>
            <a:r>
              <a:rPr lang="en-US"/>
              <a:t>Signs</a:t>
            </a:r>
          </a:p>
          <a:p>
            <a:pPr lvl="1"/>
            <a:r>
              <a:rPr lang="en-US"/>
              <a:t>Vomiting is often the first symptom  </a:t>
            </a:r>
          </a:p>
          <a:p>
            <a:pPr lvl="1"/>
            <a:r>
              <a:rPr lang="en-US"/>
              <a:t>Signs of hypoglycemia (lethargy, weakness) occur rapidly </a:t>
            </a:r>
          </a:p>
          <a:p>
            <a:pPr lvl="1"/>
            <a:r>
              <a:rPr lang="en-US"/>
              <a:t>Diarrhea, collapse and seizures may be seen</a:t>
            </a:r>
          </a:p>
          <a:p>
            <a:pPr lvl="1"/>
            <a:endParaRPr lang="en-US"/>
          </a:p>
          <a:p>
            <a:r>
              <a:rPr lang="en-US"/>
              <a:t>Acute Liver Failure</a:t>
            </a:r>
          </a:p>
          <a:p>
            <a:pPr lvl="1"/>
            <a:r>
              <a:rPr lang="en-US"/>
              <a:t>Without above signs</a:t>
            </a:r>
          </a:p>
          <a:p>
            <a:pPr lvl="1"/>
            <a:r>
              <a:rPr lang="en-US"/>
              <a:t>Develops 2-3 days post exposure</a:t>
            </a:r>
          </a:p>
          <a:p>
            <a:pPr lvl="1"/>
            <a:endParaRPr lang="en-US"/>
          </a:p>
          <a:p>
            <a:r>
              <a:rPr lang="en-US"/>
              <a:t>How Much?</a:t>
            </a:r>
          </a:p>
          <a:p>
            <a:pPr lvl="1"/>
            <a:r>
              <a:rPr lang="en-US"/>
              <a:t>2-4 pieces in a 60lb dog can cause hypoglycemia</a:t>
            </a:r>
          </a:p>
        </p:txBody>
      </p:sp>
      <p:pic>
        <p:nvPicPr>
          <p:cNvPr id="5" name="Picture 4" descr="A picture containing indoor, butter dish, ottoman, cheese&#10;&#10;Description automatically generated">
            <a:extLst>
              <a:ext uri="{FF2B5EF4-FFF2-40B4-BE49-F238E27FC236}">
                <a16:creationId xmlns:a16="http://schemas.microsoft.com/office/drawing/2014/main" id="{588C6283-42AB-4E30-89A3-B77FF93E1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841" y="5515918"/>
            <a:ext cx="1221059" cy="1221059"/>
          </a:xfrm>
          <a:prstGeom prst="rect">
            <a:avLst/>
          </a:prstGeom>
        </p:spPr>
      </p:pic>
    </p:spTree>
    <p:custDataLst>
      <p:tags r:id="rId1"/>
    </p:custDataLst>
    <p:extLst>
      <p:ext uri="{BB962C8B-B14F-4D97-AF65-F5344CB8AC3E}">
        <p14:creationId xmlns:p14="http://schemas.microsoft.com/office/powerpoint/2010/main" val="308041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Training Aids</a:t>
            </a:r>
          </a:p>
        </p:txBody>
      </p:sp>
      <p:sp>
        <p:nvSpPr>
          <p:cNvPr id="3" name="Content Placeholder 2"/>
          <p:cNvSpPr>
            <a:spLocks noGrp="1"/>
          </p:cNvSpPr>
          <p:nvPr>
            <p:ph idx="1"/>
          </p:nvPr>
        </p:nvSpPr>
        <p:spPr/>
        <p:txBody>
          <a:bodyPr/>
          <a:lstStyle/>
          <a:p>
            <a:r>
              <a:rPr lang="en-US"/>
              <a:t>Know what you are training with!</a:t>
            </a:r>
          </a:p>
          <a:p>
            <a:endParaRPr lang="en-US"/>
          </a:p>
          <a:p>
            <a:r>
              <a:rPr lang="en-US"/>
              <a:t>Be prepared </a:t>
            </a:r>
          </a:p>
          <a:p>
            <a:pPr lvl="1"/>
            <a:r>
              <a:rPr lang="en-US"/>
              <a:t>MSDS on HAND</a:t>
            </a:r>
          </a:p>
          <a:p>
            <a:pPr lvl="1"/>
            <a:endParaRPr lang="en-US"/>
          </a:p>
          <a:p>
            <a:r>
              <a:rPr lang="en-US"/>
              <a:t>BAM! </a:t>
            </a:r>
            <a:r>
              <a:rPr lang="en-US" sz="2000" i="1"/>
              <a:t>(Thanks to VTG)</a:t>
            </a:r>
          </a:p>
          <a:p>
            <a:pPr lvl="1"/>
            <a:r>
              <a:rPr lang="en-US"/>
              <a:t>Barf</a:t>
            </a:r>
          </a:p>
          <a:p>
            <a:pPr lvl="1"/>
            <a:r>
              <a:rPr lang="en-US"/>
              <a:t>Activated Charcoal</a:t>
            </a:r>
          </a:p>
          <a:p>
            <a:pPr lvl="1"/>
            <a:r>
              <a:rPr lang="en-US"/>
              <a:t>Move!</a:t>
            </a:r>
          </a:p>
          <a:p>
            <a:pPr lvl="1"/>
            <a:endParaRPr lang="en-US"/>
          </a:p>
          <a:p>
            <a:pPr lvl="1"/>
            <a:endParaRPr lang="en-US"/>
          </a:p>
        </p:txBody>
      </p:sp>
      <p:pic>
        <p:nvPicPr>
          <p:cNvPr id="4" name="Picture 3"/>
          <p:cNvPicPr>
            <a:picLocks noChangeAspect="1"/>
          </p:cNvPicPr>
          <p:nvPr/>
        </p:nvPicPr>
        <p:blipFill>
          <a:blip r:embed="rId4"/>
          <a:stretch>
            <a:fillRect/>
          </a:stretch>
        </p:blipFill>
        <p:spPr>
          <a:xfrm>
            <a:off x="8332346" y="2280202"/>
            <a:ext cx="3694339" cy="2672798"/>
          </a:xfrm>
          <a:prstGeom prst="rect">
            <a:avLst/>
          </a:prstGeom>
        </p:spPr>
      </p:pic>
      <p:pic>
        <p:nvPicPr>
          <p:cNvPr id="5" name="Picture 4"/>
          <p:cNvPicPr>
            <a:picLocks noChangeAspect="1"/>
          </p:cNvPicPr>
          <p:nvPr/>
        </p:nvPicPr>
        <p:blipFill rotWithShape="1">
          <a:blip r:embed="rId5"/>
          <a:srcRect l="9676" r="7298"/>
          <a:stretch/>
        </p:blipFill>
        <p:spPr>
          <a:xfrm>
            <a:off x="5747357" y="3909847"/>
            <a:ext cx="2434012" cy="293158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73830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30" name="Picture 10" descr="May be an image of outerwear and text that says '#TOXINTUESDAY MARIJUANA KEEP ALL OF YOUR MJ (ESPECIALLY EDIBLES SAFELY SECURE FROM ANIMALS AND CHILDREN 9MEDIC Doca Saku'">
            <a:extLst>
              <a:ext uri="{FF2B5EF4-FFF2-40B4-BE49-F238E27FC236}">
                <a16:creationId xmlns:a16="http://schemas.microsoft.com/office/drawing/2014/main" id="{85638053-B6E6-457D-8DDA-D0A03CE927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44" r="2" b="28227"/>
          <a:stretch/>
        </p:blipFill>
        <p:spPr bwMode="auto">
          <a:xfrm rot="16200000">
            <a:off x="-1164375" y="1531559"/>
            <a:ext cx="6517096" cy="3794884"/>
          </a:xfrm>
          <a:prstGeom prst="rect">
            <a:avLst/>
          </a:prstGeom>
          <a:extLst>
            <a:ext uri="{909E8E84-426E-40DD-AFC4-6F175D3DCCD1}">
              <a14:hiddenFill xmlns:a14="http://schemas.microsoft.com/office/drawing/2010/main">
                <a:solidFill>
                  <a:srgbClr val="FFFFFF"/>
                </a:solidFill>
              </a14:hiddenFill>
            </a:ext>
          </a:extLst>
        </p:spPr>
      </p:pic>
      <p:pic>
        <p:nvPicPr>
          <p:cNvPr id="5124" name="Picture 4" descr="May be an image of pet, outerwear and text that says 'VETERINARIANS DO NOT HAVE A DUTY TO REPORT SUBSTANCE USE. THEY DO CARE ABOUT YOUR DOG'S HEALTH DO NOT DELAY VETERINARY CARE. K9MEDIC Salu'">
            <a:extLst>
              <a:ext uri="{FF2B5EF4-FFF2-40B4-BE49-F238E27FC236}">
                <a16:creationId xmlns:a16="http://schemas.microsoft.com/office/drawing/2014/main" id="{8AC99557-E0BA-4EF0-B606-171FBD7835C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992" r="2" b="2000"/>
          <a:stretch/>
        </p:blipFill>
        <p:spPr bwMode="auto">
          <a:xfrm>
            <a:off x="4184141" y="165371"/>
            <a:ext cx="3826711" cy="3176540"/>
          </a:xfrm>
          <a:prstGeom prst="rect">
            <a:avLst/>
          </a:prstGeom>
          <a:extLst>
            <a:ext uri="{909E8E84-426E-40DD-AFC4-6F175D3DCCD1}">
              <a14:hiddenFill xmlns:a14="http://schemas.microsoft.com/office/drawing/2010/main">
                <a:solidFill>
                  <a:srgbClr val="FFFFFF"/>
                </a:solidFill>
              </a14:hiddenFill>
            </a:ext>
          </a:extLst>
        </p:spPr>
      </p:pic>
      <p:pic>
        <p:nvPicPr>
          <p:cNvPr id="5126" name="Picture 6" descr="May be an image of pet, outerwear and text that says 'SYMPTOMS SEDATION, LETHARGY, ANXIETY AGITATION, DISORIENTED, WHINING DILATED PUPILS OR GLASSY EYES IRREGULAR HEART RATE TOr↓ IRREGULAR TEMP TOR↓ DIFFICULTY WALKING TREMORS, SEIZURES DRIBBLING URINE INCONTINENCE HYPERESTHESIA VOMITING 9MEDIC Saki'">
            <a:extLst>
              <a:ext uri="{FF2B5EF4-FFF2-40B4-BE49-F238E27FC236}">
                <a16:creationId xmlns:a16="http://schemas.microsoft.com/office/drawing/2014/main" id="{84FA1228-4794-4C24-971A-57411E791D6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854" r="2" b="1997"/>
          <a:stretch/>
        </p:blipFill>
        <p:spPr bwMode="auto">
          <a:xfrm>
            <a:off x="8193992" y="159910"/>
            <a:ext cx="3826711" cy="3181966"/>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descr="May be an image of outerwear and text that says 'NOT FOR K9 RECREATION VARIATIONS IN STRAINS AND OTHER SUBSTANCES ADDED CAN BE HARMFUL EDIBLES COMMONLY CONTAIN CHOCOLATE, XYLITOL AND OTHER SWEETENERS WHICH ARE ALSO TOXIC K9 MEDICINAL USE THERE ARE CIRCUMSTANCES A VET WILL PRESCRIBE CBD TO A DOG BUT ACCURATE DOSING IS IMPERATIVE K9MEDIC Saku'">
            <a:extLst>
              <a:ext uri="{FF2B5EF4-FFF2-40B4-BE49-F238E27FC236}">
                <a16:creationId xmlns:a16="http://schemas.microsoft.com/office/drawing/2014/main" id="{D43CAC33-AF43-4D23-9650-57D5BE7D0C7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235" r="2" b="2789"/>
          <a:stretch/>
        </p:blipFill>
        <p:spPr bwMode="auto">
          <a:xfrm>
            <a:off x="4184141" y="3512234"/>
            <a:ext cx="3826711" cy="3175314"/>
          </a:xfrm>
          <a:prstGeom prst="rect">
            <a:avLst/>
          </a:prstGeom>
          <a:extLst>
            <a:ext uri="{909E8E84-426E-40DD-AFC4-6F175D3DCCD1}">
              <a14:hiddenFill xmlns:a14="http://schemas.microsoft.com/office/drawing/2010/main">
                <a:solidFill>
                  <a:srgbClr val="FFFFFF"/>
                </a:solidFill>
              </a14:hiddenFill>
            </a:ext>
          </a:extLst>
        </p:spPr>
      </p:pic>
      <p:pic>
        <p:nvPicPr>
          <p:cNvPr id="5128" name="Picture 8" descr="May be an image of outerwear and text that says 'TAKING ACTION IF YOUR DOG IS ALERT, YOU MAY BE DIRECTED TO INDUCE VOMITING WITHIN 30 MINUTES OF INGESTION PROVIDE A DARK, QUIET ENVIRONMENT IF POSSIBLE EMS MAY CONSIDER 02 AND FLUIDS IF TOLERATED, PROTECT THE AIRWAY IF UNCONSCIOUS OR COMATOSE. K9MEDIC Salu'">
            <a:extLst>
              <a:ext uri="{FF2B5EF4-FFF2-40B4-BE49-F238E27FC236}">
                <a16:creationId xmlns:a16="http://schemas.microsoft.com/office/drawing/2014/main" id="{315315DF-DDE9-44A0-949E-507D539AC3E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695" r="2" b="3166"/>
          <a:stretch/>
        </p:blipFill>
        <p:spPr bwMode="auto">
          <a:xfrm>
            <a:off x="8193992" y="3505966"/>
            <a:ext cx="3826711" cy="3181582"/>
          </a:xfrm>
          <a:prstGeom prst="rect">
            <a:avLst/>
          </a:pr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8231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0" name="Picture 6" descr="No photo description available.">
            <a:extLst>
              <a:ext uri="{FF2B5EF4-FFF2-40B4-BE49-F238E27FC236}">
                <a16:creationId xmlns:a16="http://schemas.microsoft.com/office/drawing/2014/main" id="{7EB1DE9A-8BFE-49BA-B883-D792C91B3F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25662" y="3713775"/>
            <a:ext cx="4195191" cy="290517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6152" name="Picture 8" descr="May be an image of text that says 'SYMPTOMS OF TOXICITY S.L.U.D.G.E. Salivation Others Lacrimation (tears) Urination Defecation Lethargy Ulce Difficulty breathing Fever Lack of coordination Seizures Anxiety (diarrhea) Gl upset mesis (vomiting)'">
            <a:extLst>
              <a:ext uri="{FF2B5EF4-FFF2-40B4-BE49-F238E27FC236}">
                <a16:creationId xmlns:a16="http://schemas.microsoft.com/office/drawing/2014/main" id="{99EE9119-A6AC-48FD-8979-A63300B1056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66736" y="321734"/>
            <a:ext cx="4195191" cy="290517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81" name="Rectangle 80">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6146" name="Picture 2" descr="No photo description available.">
            <a:extLst>
              <a:ext uri="{FF2B5EF4-FFF2-40B4-BE49-F238E27FC236}">
                <a16:creationId xmlns:a16="http://schemas.microsoft.com/office/drawing/2014/main" id="{5F834526-B433-4745-B3B8-EEF3FB0AEE0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75471" y="311360"/>
            <a:ext cx="3986368" cy="27605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o photo description available.">
            <a:extLst>
              <a:ext uri="{FF2B5EF4-FFF2-40B4-BE49-F238E27FC236}">
                <a16:creationId xmlns:a16="http://schemas.microsoft.com/office/drawing/2014/main" id="{FF0F51E8-1907-4C35-91C3-E2CEF61618A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71147" y="3631096"/>
            <a:ext cx="3986368" cy="2760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1154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D8C4F0-F6EF-B0D4-3CC9-96CB59B32C2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C09F26-F91F-2DA1-CF7B-E38CAEAFC897}"/>
              </a:ext>
            </a:extLst>
          </p:cNvPr>
          <p:cNvSpPr>
            <a:spLocks noGrp="1"/>
          </p:cNvSpPr>
          <p:nvPr>
            <p:ph type="title"/>
          </p:nvPr>
        </p:nvSpPr>
        <p:spPr/>
        <p:txBody>
          <a:bodyPr/>
          <a:lstStyle/>
          <a:p>
            <a:r>
              <a:rPr lang="en-US" dirty="0"/>
              <a:t>Drug Exposures</a:t>
            </a:r>
          </a:p>
        </p:txBody>
      </p:sp>
      <p:sp>
        <p:nvSpPr>
          <p:cNvPr id="3" name="Content Placeholder 2">
            <a:extLst>
              <a:ext uri="{FF2B5EF4-FFF2-40B4-BE49-F238E27FC236}">
                <a16:creationId xmlns:a16="http://schemas.microsoft.com/office/drawing/2014/main" id="{E7ABF03D-65EE-4F81-9443-B70DEC30026F}"/>
              </a:ext>
            </a:extLst>
          </p:cNvPr>
          <p:cNvSpPr>
            <a:spLocks noGrp="1"/>
          </p:cNvSpPr>
          <p:nvPr>
            <p:ph idx="1"/>
          </p:nvPr>
        </p:nvSpPr>
        <p:spPr/>
        <p:txBody>
          <a:bodyPr>
            <a:normAutofit/>
          </a:bodyPr>
          <a:lstStyle/>
          <a:p>
            <a:r>
              <a:rPr lang="en-US" dirty="0"/>
              <a:t>Marijuana/hashish. </a:t>
            </a:r>
          </a:p>
          <a:p>
            <a:pPr lvl="1"/>
            <a:r>
              <a:rPr lang="en-US" dirty="0"/>
              <a:t>Ingestion may result in altered mentation (disorientation), hallucinations (in the dog, typically manifested as vocalizing, useless scratching, hyperexcitability), nausea and vomiting, and respiratory distress.</a:t>
            </a:r>
          </a:p>
          <a:p>
            <a:endParaRPr lang="en-US" dirty="0"/>
          </a:p>
          <a:p>
            <a:r>
              <a:rPr lang="en-US" dirty="0"/>
              <a:t>Heroin. </a:t>
            </a:r>
          </a:p>
          <a:p>
            <a:pPr lvl="1"/>
            <a:r>
              <a:rPr lang="en-US" dirty="0"/>
              <a:t>Ingestion may result in bradycardia, respiratory distress, miosis, coma, and sudden death.</a:t>
            </a:r>
            <a:br>
              <a:rPr lang="en-US" dirty="0"/>
            </a:br>
            <a:endParaRPr lang="en-US" dirty="0"/>
          </a:p>
          <a:p>
            <a:r>
              <a:rPr lang="en-US" dirty="0"/>
              <a:t>Cocaine and amphetamines. </a:t>
            </a:r>
          </a:p>
          <a:p>
            <a:pPr lvl="1"/>
            <a:r>
              <a:rPr lang="en-US" dirty="0"/>
              <a:t>Ingestion may result in restlessness, tachycardia, hyperexcitability, vocalization, excessive or unprovoked aggression, seizures, and mydriasis</a:t>
            </a:r>
          </a:p>
        </p:txBody>
      </p:sp>
    </p:spTree>
    <p:custDataLst>
      <p:tags r:id="rId1"/>
    </p:custDataLst>
    <p:extLst>
      <p:ext uri="{BB962C8B-B14F-4D97-AF65-F5344CB8AC3E}">
        <p14:creationId xmlns:p14="http://schemas.microsoft.com/office/powerpoint/2010/main" val="235796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POISONS</a:t>
            </a:r>
            <a:br>
              <a:rPr lang="en-US"/>
            </a:br>
            <a:r>
              <a:rPr lang="en-US"/>
              <a:t>Rule #2 </a:t>
            </a:r>
            <a:r>
              <a:rPr lang="en-US" i="1"/>
              <a:t>Know Thy Dog!</a:t>
            </a:r>
          </a:p>
        </p:txBody>
      </p:sp>
      <p:pic>
        <p:nvPicPr>
          <p:cNvPr id="4" name="Picture 3">
            <a:extLst>
              <a:ext uri="{FF2B5EF4-FFF2-40B4-BE49-F238E27FC236}">
                <a16:creationId xmlns:a16="http://schemas.microsoft.com/office/drawing/2014/main" id="{691D8CEE-E9E6-05C7-15C0-CF30B0555791}"/>
              </a:ext>
            </a:extLst>
          </p:cNvPr>
          <p:cNvPicPr>
            <a:picLocks noChangeAspect="1"/>
          </p:cNvPicPr>
          <p:nvPr/>
        </p:nvPicPr>
        <p:blipFill>
          <a:blip r:embed="rId4"/>
          <a:stretch>
            <a:fillRect/>
          </a:stretch>
        </p:blipFill>
        <p:spPr>
          <a:xfrm>
            <a:off x="1343912" y="1157468"/>
            <a:ext cx="8963486" cy="5553360"/>
          </a:xfrm>
          <a:prstGeom prst="rect">
            <a:avLst/>
          </a:prstGeom>
        </p:spPr>
      </p:pic>
    </p:spTree>
    <p:custDataLst>
      <p:tags r:id="rId1"/>
    </p:custDataLst>
    <p:extLst>
      <p:ext uri="{BB962C8B-B14F-4D97-AF65-F5344CB8AC3E}">
        <p14:creationId xmlns:p14="http://schemas.microsoft.com/office/powerpoint/2010/main" val="2337332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AA4DCD7-FE13-EA82-A8B4-DFC337E5D2C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1C1538-781F-E240-2923-FFA5A9DF02E9}"/>
              </a:ext>
            </a:extLst>
          </p:cNvPr>
          <p:cNvSpPr>
            <a:spLocks noGrp="1"/>
          </p:cNvSpPr>
          <p:nvPr>
            <p:ph type="title"/>
          </p:nvPr>
        </p:nvSpPr>
        <p:spPr/>
        <p:txBody>
          <a:bodyPr/>
          <a:lstStyle/>
          <a:p>
            <a:r>
              <a:rPr lang="en-US" dirty="0"/>
              <a:t>Explosive Exposures</a:t>
            </a:r>
          </a:p>
        </p:txBody>
      </p:sp>
      <p:sp>
        <p:nvSpPr>
          <p:cNvPr id="3" name="Content Placeholder 2">
            <a:extLst>
              <a:ext uri="{FF2B5EF4-FFF2-40B4-BE49-F238E27FC236}">
                <a16:creationId xmlns:a16="http://schemas.microsoft.com/office/drawing/2014/main" id="{547A74EB-650A-69C9-EB2D-E11A38B5877F}"/>
              </a:ext>
            </a:extLst>
          </p:cNvPr>
          <p:cNvSpPr>
            <a:spLocks noGrp="1"/>
          </p:cNvSpPr>
          <p:nvPr>
            <p:ph idx="1"/>
          </p:nvPr>
        </p:nvSpPr>
        <p:spPr/>
        <p:txBody>
          <a:bodyPr>
            <a:normAutofit fontScale="92500"/>
          </a:bodyPr>
          <a:lstStyle/>
          <a:p>
            <a:r>
              <a:rPr lang="en-US" dirty="0"/>
              <a:t>Nitrate/nitroglycerin-based explosives. </a:t>
            </a:r>
          </a:p>
          <a:p>
            <a:pPr lvl="1"/>
            <a:r>
              <a:rPr lang="en-US" dirty="0"/>
              <a:t>Ingestion may result in hypersalivation, severe CNS </a:t>
            </a:r>
            <a:r>
              <a:rPr lang="en-US" dirty="0" err="1"/>
              <a:t>abnormali</a:t>
            </a:r>
            <a:r>
              <a:rPr lang="en-US" dirty="0"/>
              <a:t>-ties (ataxia, incoordination, seizures, tremors), gastrointestinal irritation (nausea, vomiting), and methemoglobinemia (cyanosis, weakness, syncope, respiratory distress).</a:t>
            </a:r>
          </a:p>
          <a:p>
            <a:pPr lvl="1"/>
            <a:endParaRPr lang="en-US" dirty="0"/>
          </a:p>
          <a:p>
            <a:r>
              <a:rPr lang="en-US" dirty="0"/>
              <a:t>Smokeless powder explosive. </a:t>
            </a:r>
          </a:p>
          <a:p>
            <a:pPr lvl="1"/>
            <a:r>
              <a:rPr lang="en-US" dirty="0"/>
              <a:t>Ingestion may result in hypotension, CNS depression (ataxia, depressed mentation, incoordination), and methemoglobinemia (cyanosis, weakness, syncope, respiratory distress).</a:t>
            </a:r>
          </a:p>
          <a:p>
            <a:endParaRPr lang="en-US" dirty="0"/>
          </a:p>
          <a:p>
            <a:r>
              <a:rPr lang="en-US" dirty="0"/>
              <a:t>Potassium and sodium chlorate explosives. </a:t>
            </a:r>
          </a:p>
          <a:p>
            <a:pPr lvl="1"/>
            <a:r>
              <a:rPr lang="en-US" dirty="0"/>
              <a:t>Ingestion may result in methemoglobinemia (cyanosis, weakness, syncope, and respiratory distress), CNS abnormalities (ataxia, incoordination, and depressed mentation), gastrointestinal irritation (nausea, vomiting, abdominal cramping and pain, hemorrhagic diarrhea with melena or hematochezia), hematuria, hemoglobinuria, and renal and liver failure</a:t>
            </a:r>
          </a:p>
        </p:txBody>
      </p:sp>
    </p:spTree>
    <p:custDataLst>
      <p:tags r:id="rId1"/>
    </p:custDataLst>
    <p:extLst>
      <p:ext uri="{BB962C8B-B14F-4D97-AF65-F5344CB8AC3E}">
        <p14:creationId xmlns:p14="http://schemas.microsoft.com/office/powerpoint/2010/main" val="1939257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09F26-F91F-2DA1-CF7B-E38CAEAFC897}"/>
              </a:ext>
            </a:extLst>
          </p:cNvPr>
          <p:cNvSpPr>
            <a:spLocks noGrp="1"/>
          </p:cNvSpPr>
          <p:nvPr>
            <p:ph type="title"/>
          </p:nvPr>
        </p:nvSpPr>
        <p:spPr/>
        <p:txBody>
          <a:bodyPr/>
          <a:lstStyle/>
          <a:p>
            <a:r>
              <a:rPr lang="en-US" dirty="0"/>
              <a:t>Drug Exposures</a:t>
            </a:r>
          </a:p>
        </p:txBody>
      </p:sp>
      <p:sp>
        <p:nvSpPr>
          <p:cNvPr id="3" name="Content Placeholder 2">
            <a:extLst>
              <a:ext uri="{FF2B5EF4-FFF2-40B4-BE49-F238E27FC236}">
                <a16:creationId xmlns:a16="http://schemas.microsoft.com/office/drawing/2014/main" id="{E7ABF03D-65EE-4F81-9443-B70DEC30026F}"/>
              </a:ext>
            </a:extLst>
          </p:cNvPr>
          <p:cNvSpPr>
            <a:spLocks noGrp="1"/>
          </p:cNvSpPr>
          <p:nvPr>
            <p:ph idx="1"/>
          </p:nvPr>
        </p:nvSpPr>
        <p:spPr/>
        <p:txBody>
          <a:bodyPr>
            <a:normAutofit/>
          </a:bodyPr>
          <a:lstStyle/>
          <a:p>
            <a:r>
              <a:rPr lang="en-US" dirty="0"/>
              <a:t>Marijuana/hashish. </a:t>
            </a:r>
          </a:p>
          <a:p>
            <a:pPr lvl="1"/>
            <a:r>
              <a:rPr lang="en-US" dirty="0"/>
              <a:t>Ingestion may result in altered mentation (disorientation), hallucinations (in the dog, typically manifested as vocalizing, useless scratching, hyperexcitability), nausea and vomiting, and respiratory distress.</a:t>
            </a:r>
          </a:p>
          <a:p>
            <a:endParaRPr lang="en-US" dirty="0"/>
          </a:p>
          <a:p>
            <a:r>
              <a:rPr lang="en-US" dirty="0"/>
              <a:t>Heroin. </a:t>
            </a:r>
          </a:p>
          <a:p>
            <a:pPr lvl="1"/>
            <a:r>
              <a:rPr lang="en-US" dirty="0"/>
              <a:t>Ingestion may result in bradycardia, respiratory distress, miosis, coma, and sudden death.</a:t>
            </a:r>
            <a:br>
              <a:rPr lang="en-US" dirty="0"/>
            </a:br>
            <a:endParaRPr lang="en-US" dirty="0"/>
          </a:p>
          <a:p>
            <a:r>
              <a:rPr lang="en-US" dirty="0"/>
              <a:t>Cocaine and amphetamines. </a:t>
            </a:r>
          </a:p>
          <a:p>
            <a:pPr lvl="1"/>
            <a:r>
              <a:rPr lang="en-US" dirty="0"/>
              <a:t>Ingestion may result in restlessness, tachycardia, hyperexcitability, vocalization, excessive or unprovoked aggression, seizures, and mydriasis</a:t>
            </a:r>
          </a:p>
        </p:txBody>
      </p:sp>
    </p:spTree>
    <p:custDataLst>
      <p:tags r:id="rId1"/>
    </p:custDataLst>
    <p:extLst>
      <p:ext uri="{BB962C8B-B14F-4D97-AF65-F5344CB8AC3E}">
        <p14:creationId xmlns:p14="http://schemas.microsoft.com/office/powerpoint/2010/main" val="1657502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AA4D-D9E4-171B-1E32-47D352AF1040}"/>
              </a:ext>
            </a:extLst>
          </p:cNvPr>
          <p:cNvSpPr>
            <a:spLocks noGrp="1"/>
          </p:cNvSpPr>
          <p:nvPr>
            <p:ph type="title"/>
          </p:nvPr>
        </p:nvSpPr>
        <p:spPr/>
        <p:txBody>
          <a:bodyPr/>
          <a:lstStyle/>
          <a:p>
            <a:r>
              <a:rPr lang="en-US" dirty="0"/>
              <a:t>Inducing Vomiting</a:t>
            </a:r>
          </a:p>
        </p:txBody>
      </p:sp>
      <p:sp>
        <p:nvSpPr>
          <p:cNvPr id="4" name="Content Placeholder 3">
            <a:extLst>
              <a:ext uri="{FF2B5EF4-FFF2-40B4-BE49-F238E27FC236}">
                <a16:creationId xmlns:a16="http://schemas.microsoft.com/office/drawing/2014/main" id="{D2BCA49E-2D36-B142-D888-E69E9D9AA6EC}"/>
              </a:ext>
            </a:extLst>
          </p:cNvPr>
          <p:cNvSpPr>
            <a:spLocks noGrp="1"/>
          </p:cNvSpPr>
          <p:nvPr>
            <p:ph idx="1"/>
          </p:nvPr>
        </p:nvSpPr>
        <p:spPr/>
        <p:txBody>
          <a:bodyPr/>
          <a:lstStyle/>
          <a:p>
            <a:endParaRPr lang="en-US" dirty="0"/>
          </a:p>
          <a:p>
            <a:r>
              <a:rPr lang="en-US" dirty="0"/>
              <a:t>As director by Veterinarian or Pet Poison Control</a:t>
            </a:r>
          </a:p>
          <a:p>
            <a:endParaRPr lang="en-US" dirty="0"/>
          </a:p>
          <a:p>
            <a:r>
              <a:rPr lang="en-US" dirty="0"/>
              <a:t>Typically less &lt;4hrs after ingestion</a:t>
            </a:r>
            <a:endParaRPr lang="en-US" sz="2800" dirty="0"/>
          </a:p>
          <a:p>
            <a:endParaRPr lang="en-US" dirty="0"/>
          </a:p>
          <a:p>
            <a:r>
              <a:rPr lang="en-US" sz="2800" dirty="0"/>
              <a:t>Never induce vomiting for </a:t>
            </a:r>
            <a:r>
              <a:rPr lang="en-US" dirty="0"/>
              <a:t>Caustic/acids</a:t>
            </a:r>
          </a:p>
          <a:p>
            <a:r>
              <a:rPr lang="en-US" sz="2800" dirty="0"/>
              <a:t>Never induce vomiting for Semi/unconscious patient</a:t>
            </a:r>
          </a:p>
          <a:p>
            <a:endParaRPr lang="en-US" dirty="0"/>
          </a:p>
        </p:txBody>
      </p:sp>
    </p:spTree>
    <p:custDataLst>
      <p:tags r:id="rId1"/>
    </p:custDataLst>
    <p:extLst>
      <p:ext uri="{BB962C8B-B14F-4D97-AF65-F5344CB8AC3E}">
        <p14:creationId xmlns:p14="http://schemas.microsoft.com/office/powerpoint/2010/main" val="201753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EDCB7D9-FDE9-A9B7-E569-5E897F34557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a:t>Clevor</a:t>
            </a:r>
            <a:r>
              <a:rPr lang="en-US" dirty="0"/>
              <a:t>®</a:t>
            </a:r>
          </a:p>
        </p:txBody>
      </p:sp>
      <p:pic>
        <p:nvPicPr>
          <p:cNvPr id="2054" name="Picture 6" descr="Clevor (ropinirole ophthalmic solution)">
            <a:extLst>
              <a:ext uri="{FF2B5EF4-FFF2-40B4-BE49-F238E27FC236}">
                <a16:creationId xmlns:a16="http://schemas.microsoft.com/office/drawing/2014/main" id="{F4536F34-06B0-6730-2E7E-125185878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0238"/>
            <a:ext cx="7620000" cy="4276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6957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pomorphine Compounded">
            <a:extLst>
              <a:ext uri="{FF2B5EF4-FFF2-40B4-BE49-F238E27FC236}">
                <a16:creationId xmlns:a16="http://schemas.microsoft.com/office/drawing/2014/main" id="{A7066942-9AA2-4A64-BC81-14417A7410E3}"/>
              </a:ext>
            </a:extLst>
          </p:cNvPr>
          <p:cNvPicPr>
            <a:picLocks noChangeAspect="1" noChangeArrowheads="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b="6850"/>
          <a:stretch/>
        </p:blipFill>
        <p:spPr bwMode="auto">
          <a:xfrm>
            <a:off x="7860381" y="2248060"/>
            <a:ext cx="3720984" cy="34660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3EDCB7D9-FDE9-A9B7-E569-5E897F34557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z="4000" dirty="0"/>
              <a:t>Apomorphine</a:t>
            </a:r>
            <a:endParaRPr lang="en-US" dirty="0"/>
          </a:p>
        </p:txBody>
      </p:sp>
      <p:sp>
        <p:nvSpPr>
          <p:cNvPr id="3" name="Content Placeholder 2"/>
          <p:cNvSpPr>
            <a:spLocks noGrp="1"/>
          </p:cNvSpPr>
          <p:nvPr>
            <p:ph idx="1"/>
          </p:nvPr>
        </p:nvSpPr>
        <p:spPr/>
        <p:txBody>
          <a:bodyPr/>
          <a:lstStyle/>
          <a:p>
            <a:pPr lvl="1"/>
            <a:endParaRPr lang="en-US" sz="4000" dirty="0"/>
          </a:p>
          <a:p>
            <a:pPr lvl="1"/>
            <a:r>
              <a:rPr lang="en-US" sz="4000" dirty="0"/>
              <a:t>Administered in the lower eye lid </a:t>
            </a:r>
            <a:br>
              <a:rPr lang="en-US" sz="4000" dirty="0"/>
            </a:br>
            <a:r>
              <a:rPr lang="en-US" sz="4000" dirty="0"/>
              <a:t>(subconjunctiva)</a:t>
            </a:r>
            <a:br>
              <a:rPr lang="en-US" sz="4000" dirty="0"/>
            </a:br>
            <a:endParaRPr lang="en-US" sz="4000" dirty="0"/>
          </a:p>
          <a:p>
            <a:pPr lvl="1"/>
            <a:r>
              <a:rPr lang="en-US" sz="4000" dirty="0"/>
              <a:t>Requires water/saline flush </a:t>
            </a:r>
            <a:br>
              <a:rPr lang="en-US" sz="4000" dirty="0"/>
            </a:br>
            <a:r>
              <a:rPr lang="en-US" sz="4000" dirty="0"/>
              <a:t>to stop the vomiting </a:t>
            </a:r>
            <a:br>
              <a:rPr lang="en-US" sz="4000" dirty="0"/>
            </a:br>
            <a:endParaRPr lang="en-US" sz="4000" dirty="0"/>
          </a:p>
          <a:p>
            <a:pPr lvl="1"/>
            <a:r>
              <a:rPr lang="en-US" sz="4000" dirty="0"/>
              <a:t>Compounded</a:t>
            </a:r>
          </a:p>
          <a:p>
            <a:pPr marL="914377" lvl="2" indent="0">
              <a:buNone/>
            </a:pPr>
            <a:endParaRPr lang="en-US" dirty="0"/>
          </a:p>
        </p:txBody>
      </p:sp>
    </p:spTree>
    <p:custDataLst>
      <p:tags r:id="rId1"/>
    </p:custDataLst>
    <p:extLst>
      <p:ext uri="{BB962C8B-B14F-4D97-AF65-F5344CB8AC3E}">
        <p14:creationId xmlns:p14="http://schemas.microsoft.com/office/powerpoint/2010/main" val="3258151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C3D05DC-0325-D74F-FDD9-9A339DF18C1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3% Hydrogen Peroxide (H202)</a:t>
            </a:r>
          </a:p>
        </p:txBody>
      </p:sp>
      <p:sp>
        <p:nvSpPr>
          <p:cNvPr id="3" name="Content Placeholder 2"/>
          <p:cNvSpPr>
            <a:spLocks noGrp="1"/>
          </p:cNvSpPr>
          <p:nvPr>
            <p:ph idx="1"/>
          </p:nvPr>
        </p:nvSpPr>
        <p:spPr/>
        <p:txBody>
          <a:bodyPr>
            <a:normAutofit/>
          </a:bodyPr>
          <a:lstStyle/>
          <a:p>
            <a:r>
              <a:rPr lang="en-US" sz="3600" dirty="0"/>
              <a:t>Fresh, bubbling, not expired</a:t>
            </a:r>
          </a:p>
          <a:p>
            <a:pPr lvl="1"/>
            <a:endParaRPr lang="en-US" sz="3200" dirty="0"/>
          </a:p>
          <a:p>
            <a:r>
              <a:rPr lang="en-US" sz="3600" dirty="0"/>
              <a:t>1ml H202 / </a:t>
            </a:r>
            <a:r>
              <a:rPr lang="en-US" sz="3600" dirty="0" err="1"/>
              <a:t>lb</a:t>
            </a:r>
            <a:r>
              <a:rPr lang="en-US" sz="3600" dirty="0"/>
              <a:t> dog:</a:t>
            </a:r>
          </a:p>
          <a:p>
            <a:pPr lvl="1"/>
            <a:r>
              <a:rPr lang="en-US" sz="3200" dirty="0"/>
              <a:t>1 teaspoon (5ml) per 5 </a:t>
            </a:r>
            <a:r>
              <a:rPr lang="en-US" sz="3200" dirty="0" err="1"/>
              <a:t>lbs</a:t>
            </a:r>
            <a:r>
              <a:rPr lang="en-US" sz="3200" dirty="0"/>
              <a:t> </a:t>
            </a:r>
          </a:p>
          <a:p>
            <a:pPr lvl="1"/>
            <a:r>
              <a:rPr lang="en-US" sz="3200" dirty="0"/>
              <a:t>1 tablespoon (15mL) per 15lbs</a:t>
            </a:r>
          </a:p>
          <a:p>
            <a:pPr lvl="1"/>
            <a:r>
              <a:rPr lang="en-US" sz="3200" dirty="0">
                <a:highlight>
                  <a:srgbClr val="FFFF00"/>
                </a:highlight>
              </a:rPr>
              <a:t>Max Single Dose:  3 Tablespoons (45mL)</a:t>
            </a:r>
          </a:p>
          <a:p>
            <a:pPr lvl="1"/>
            <a:r>
              <a:rPr lang="en-US" sz="3200" dirty="0"/>
              <a:t>If unsuccessful 2nd Dose after 15 min</a:t>
            </a:r>
            <a:br>
              <a:rPr lang="en-US" sz="3200" dirty="0"/>
            </a:br>
            <a:endParaRPr lang="en-US" sz="3200" dirty="0"/>
          </a:p>
          <a:p>
            <a:pPr marL="457189" lvl="1" indent="0">
              <a:buNone/>
            </a:pPr>
            <a:endParaRPr lang="en-US" dirty="0"/>
          </a:p>
          <a:p>
            <a:pPr lvl="1"/>
            <a:endParaRPr lang="en-US" dirty="0"/>
          </a:p>
          <a:p>
            <a:pPr lvl="3"/>
            <a:endParaRPr lang="en-US" dirty="0"/>
          </a:p>
        </p:txBody>
      </p:sp>
      <p:pic>
        <p:nvPicPr>
          <p:cNvPr id="6146" name="Picture 2" descr="Image result for hydrogen peroxide 3%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459" y="1809750"/>
            <a:ext cx="4181611" cy="4181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4429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59CDE2-923E-7EF7-8518-E2656A9B2D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A9FA497-C2BA-EDDF-F1EA-D9DC9FAC875E}"/>
              </a:ext>
            </a:extLst>
          </p:cNvPr>
          <p:cNvSpPr>
            <a:spLocks noGrp="1"/>
          </p:cNvSpPr>
          <p:nvPr>
            <p:ph type="title"/>
          </p:nvPr>
        </p:nvSpPr>
        <p:spPr/>
        <p:txBody>
          <a:bodyPr/>
          <a:lstStyle/>
          <a:p>
            <a:r>
              <a:rPr lang="en-US" dirty="0"/>
              <a:t>Also, Activated charcoal</a:t>
            </a:r>
          </a:p>
        </p:txBody>
      </p:sp>
      <p:sp>
        <p:nvSpPr>
          <p:cNvPr id="3" name="Content Placeholder 2">
            <a:extLst>
              <a:ext uri="{FF2B5EF4-FFF2-40B4-BE49-F238E27FC236}">
                <a16:creationId xmlns:a16="http://schemas.microsoft.com/office/drawing/2014/main" id="{52325208-8C69-DDC5-ADBA-E2B0AF03EF17}"/>
              </a:ext>
            </a:extLst>
          </p:cNvPr>
          <p:cNvSpPr>
            <a:spLocks noGrp="1"/>
          </p:cNvSpPr>
          <p:nvPr>
            <p:ph idx="1"/>
          </p:nvPr>
        </p:nvSpPr>
        <p:spPr>
          <a:xfrm>
            <a:off x="914400" y="1644459"/>
            <a:ext cx="9594770" cy="4788816"/>
          </a:xfrm>
        </p:spPr>
        <p:txBody>
          <a:bodyPr>
            <a:normAutofit/>
          </a:bodyPr>
          <a:lstStyle/>
          <a:p>
            <a:r>
              <a:rPr lang="en-US" sz="4000" dirty="0"/>
              <a:t>1.5 grams/kg PO</a:t>
            </a:r>
          </a:p>
          <a:p>
            <a:pPr lvl="1"/>
            <a:r>
              <a:rPr lang="en-US" sz="3600" dirty="0"/>
              <a:t>Initial Dose: </a:t>
            </a:r>
            <a:br>
              <a:rPr lang="en-US" sz="3600" dirty="0"/>
            </a:br>
            <a:r>
              <a:rPr lang="en-US" sz="3600" dirty="0"/>
              <a:t>Activated charcoal WITH sorbitol </a:t>
            </a:r>
            <a:br>
              <a:rPr lang="en-US" sz="3600" dirty="0"/>
            </a:br>
            <a:r>
              <a:rPr lang="en-US" sz="3600" dirty="0"/>
              <a:t>as a cathartic</a:t>
            </a:r>
          </a:p>
          <a:p>
            <a:pPr lvl="1"/>
            <a:endParaRPr lang="en-US" sz="3600" dirty="0"/>
          </a:p>
          <a:p>
            <a:pPr lvl="1"/>
            <a:r>
              <a:rPr lang="en-US" sz="3600" dirty="0"/>
              <a:t>Second Dose (4-6hrs later): </a:t>
            </a:r>
            <a:br>
              <a:rPr lang="en-US" sz="3600" dirty="0"/>
            </a:br>
            <a:r>
              <a:rPr lang="en-US" sz="3600" dirty="0"/>
              <a:t>WITHOUT sorbitol</a:t>
            </a:r>
          </a:p>
          <a:p>
            <a:pPr marL="0" indent="0">
              <a:buNone/>
            </a:pPr>
            <a:endParaRPr lang="en-US" sz="4000" dirty="0"/>
          </a:p>
        </p:txBody>
      </p:sp>
      <p:pic>
        <p:nvPicPr>
          <p:cNvPr id="4" name="Picture 6">
            <a:extLst>
              <a:ext uri="{FF2B5EF4-FFF2-40B4-BE49-F238E27FC236}">
                <a16:creationId xmlns:a16="http://schemas.microsoft.com/office/drawing/2014/main" id="{EF338AEF-9054-A444-7241-DDD7C6ABCA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515055" y="1601163"/>
            <a:ext cx="943368" cy="3511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3C2544F0-EB91-15EE-224B-35481971B3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645" r="31822"/>
          <a:stretch/>
        </p:blipFill>
        <p:spPr bwMode="auto">
          <a:xfrm>
            <a:off x="9180421" y="2300246"/>
            <a:ext cx="1103092" cy="3390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4745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7186"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7187"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7188"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pic>
        <p:nvPicPr>
          <p:cNvPr id="7170" name="Picture 2">
            <a:extLst>
              <a:ext uri="{FF2B5EF4-FFF2-40B4-BE49-F238E27FC236}">
                <a16:creationId xmlns:a16="http://schemas.microsoft.com/office/drawing/2014/main" id="{E4116A93-CA3A-4917-8D6C-4F547F2C76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4592" y="457200"/>
            <a:ext cx="8582815" cy="5943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081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Just like human patients…</a:t>
            </a:r>
            <a:endParaRPr lang="en-US" dirty="0"/>
          </a:p>
        </p:txBody>
      </p:sp>
      <p:sp>
        <p:nvSpPr>
          <p:cNvPr id="2" name="Content Placeholder 1"/>
          <p:cNvSpPr>
            <a:spLocks noGrp="1"/>
          </p:cNvSpPr>
          <p:nvPr>
            <p:ph idx="1"/>
          </p:nvPr>
        </p:nvSpPr>
        <p:spPr/>
        <p:txBody>
          <a:bodyPr>
            <a:normAutofit/>
          </a:bodyPr>
          <a:lstStyle/>
          <a:p>
            <a:r>
              <a:rPr lang="en-US" dirty="0"/>
              <a:t>Smoke Inhalation</a:t>
            </a:r>
          </a:p>
          <a:p>
            <a:pPr lvl="1"/>
            <a:r>
              <a:rPr lang="en-US" dirty="0"/>
              <a:t>Oxygen </a:t>
            </a:r>
          </a:p>
          <a:p>
            <a:pPr lvl="1"/>
            <a:r>
              <a:rPr lang="en-US" dirty="0"/>
              <a:t>HBOT</a:t>
            </a:r>
          </a:p>
          <a:p>
            <a:pPr lvl="1"/>
            <a:r>
              <a:rPr lang="en-US" dirty="0"/>
              <a:t>Cyanide Antidote: hydroxocobalamin only!</a:t>
            </a:r>
            <a:br>
              <a:rPr lang="en-US" dirty="0"/>
            </a:br>
            <a:endParaRPr lang="en-US" dirty="0"/>
          </a:p>
          <a:p>
            <a:r>
              <a:rPr lang="en-US" dirty="0"/>
              <a:t>Eye Exposure</a:t>
            </a:r>
          </a:p>
          <a:p>
            <a:pPr lvl="1"/>
            <a:r>
              <a:rPr lang="en-US" dirty="0"/>
              <a:t>Flush with Normal Saline (0.9% Sodium Chloride)</a:t>
            </a:r>
          </a:p>
          <a:p>
            <a:pPr lvl="1"/>
            <a:r>
              <a:rPr lang="en-US" dirty="0"/>
              <a:t>10 mL IV Flushes are easy to carry in kit</a:t>
            </a:r>
          </a:p>
          <a:p>
            <a:endParaRPr lang="en-US" dirty="0"/>
          </a:p>
          <a:p>
            <a:r>
              <a:rPr lang="en-US" dirty="0"/>
              <a:t>Tear gas</a:t>
            </a:r>
          </a:p>
          <a:p>
            <a:pPr lvl="1"/>
            <a:r>
              <a:rPr lang="en-US" dirty="0"/>
              <a:t>Different than Humans!</a:t>
            </a:r>
          </a:p>
          <a:p>
            <a:endParaRPr lang="en-US" dirty="0"/>
          </a:p>
        </p:txBody>
      </p:sp>
      <p:sp>
        <p:nvSpPr>
          <p:cNvPr id="4" name="Content Placeholder 3">
            <a:extLst>
              <a:ext uri="{FF2B5EF4-FFF2-40B4-BE49-F238E27FC236}">
                <a16:creationId xmlns:a16="http://schemas.microsoft.com/office/drawing/2014/main" id="{60413F1E-C5A7-493F-9992-7C4CF7A3D61A}"/>
              </a:ext>
            </a:extLst>
          </p:cNvPr>
          <p:cNvSpPr>
            <a:spLocks noGrp="1"/>
          </p:cNvSpPr>
          <p:nvPr>
            <p:ph sz="quarter" idx="12"/>
          </p:nvPr>
        </p:nvSpPr>
        <p:spPr/>
        <p:txBody>
          <a:bodyPr/>
          <a:lstStyle/>
          <a:p>
            <a:endParaRPr lang="en-US"/>
          </a:p>
        </p:txBody>
      </p:sp>
    </p:spTree>
    <p:custDataLst>
      <p:tags r:id="rId1"/>
    </p:custDataLst>
    <p:extLst>
      <p:ext uri="{BB962C8B-B14F-4D97-AF65-F5344CB8AC3E}">
        <p14:creationId xmlns:p14="http://schemas.microsoft.com/office/powerpoint/2010/main" val="1889256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p:spPr>
        <p:txBody>
          <a:bodyPr anchor="ctr">
            <a:normAutofit/>
          </a:bodyPr>
          <a:lstStyle/>
          <a:p>
            <a:r>
              <a:rPr lang="en-US" dirty="0"/>
              <a:t>Anaphylaxis</a:t>
            </a:r>
          </a:p>
        </p:txBody>
      </p:sp>
      <p:sp>
        <p:nvSpPr>
          <p:cNvPr id="3" name="Content Placeholder 2"/>
          <p:cNvSpPr>
            <a:spLocks noGrp="1"/>
          </p:cNvSpPr>
          <p:nvPr>
            <p:ph sz="half" idx="1"/>
          </p:nvPr>
        </p:nvSpPr>
        <p:spPr>
          <a:xfrm>
            <a:off x="301281" y="1546268"/>
            <a:ext cx="7403742" cy="4678542"/>
          </a:xfrm>
        </p:spPr>
        <p:txBody>
          <a:bodyPr>
            <a:normAutofit fontScale="92500" lnSpcReduction="10000"/>
          </a:bodyPr>
          <a:lstStyle/>
          <a:p>
            <a:r>
              <a:rPr lang="en-US" dirty="0"/>
              <a:t>Anaphylaxis:</a:t>
            </a:r>
          </a:p>
          <a:p>
            <a:pPr lvl="1"/>
            <a:r>
              <a:rPr lang="en-US" sz="2800" dirty="0"/>
              <a:t>Potentially immediate life threat</a:t>
            </a:r>
          </a:p>
          <a:p>
            <a:pPr lvl="1"/>
            <a:r>
              <a:rPr lang="en-US" sz="2800" dirty="0"/>
              <a:t>Less common than humans</a:t>
            </a:r>
          </a:p>
          <a:p>
            <a:pPr lvl="1"/>
            <a:r>
              <a:rPr lang="en-US" sz="2800" dirty="0"/>
              <a:t>Multiple systems affected, resulting in shock</a:t>
            </a:r>
            <a:br>
              <a:rPr lang="en-US" sz="2800" dirty="0"/>
            </a:br>
            <a:endParaRPr lang="en-US" sz="2800" dirty="0"/>
          </a:p>
          <a:p>
            <a:r>
              <a:rPr lang="en-US" dirty="0"/>
              <a:t>Prescribed EpiPen Jr. for severe known allergies </a:t>
            </a:r>
          </a:p>
          <a:p>
            <a:pPr lvl="1"/>
            <a:r>
              <a:rPr lang="en-US" sz="2800" dirty="0"/>
              <a:t>Rare, requires DVM Rx</a:t>
            </a:r>
            <a:br>
              <a:rPr lang="en-US" sz="2800" dirty="0"/>
            </a:br>
            <a:endParaRPr lang="en-US" sz="2800" dirty="0"/>
          </a:p>
          <a:p>
            <a:r>
              <a:rPr lang="en-US" dirty="0"/>
              <a:t>Plus, H1 and H2 (see Allergic Reactions…)</a:t>
            </a:r>
          </a:p>
          <a:p>
            <a:pPr marL="0" indent="0">
              <a:buNone/>
            </a:pPr>
            <a:endParaRPr lang="en-US" dirty="0"/>
          </a:p>
          <a:p>
            <a:pPr marL="0" indent="0">
              <a:buNone/>
            </a:pPr>
            <a:br>
              <a:rPr lang="en-US" i="1" dirty="0"/>
            </a:br>
            <a:r>
              <a:rPr lang="en-US" dirty="0"/>
              <a:t> </a:t>
            </a:r>
          </a:p>
        </p:txBody>
      </p:sp>
      <p:pic>
        <p:nvPicPr>
          <p:cNvPr id="5" name="Picture 8" descr="EpiPen® Auto-Injector Syringe - Twin Pack">
            <a:extLst>
              <a:ext uri="{FF2B5EF4-FFF2-40B4-BE49-F238E27FC236}">
                <a16:creationId xmlns:a16="http://schemas.microsoft.com/office/drawing/2014/main" id="{CC8D5156-B3F9-40C6-876B-3F3A7BBFB7A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500" r="97700">
                        <a14:foregroundMark x1="11900" y1="30100" x2="10000" y2="56300"/>
                        <a14:foregroundMark x1="10000" y1="56300" x2="6500" y2="65100"/>
                        <a14:foregroundMark x1="91500" y1="29100" x2="94800" y2="52900"/>
                        <a14:foregroundMark x1="95800" y1="63200" x2="96100" y2="72200"/>
                        <a14:foregroundMark x1="95700" y1="34300" x2="97700" y2="43400"/>
                        <a14:foregroundMark x1="97700" y1="43400" x2="96400" y2="46600"/>
                      </a14:backgroundRemoval>
                    </a14:imgEffect>
                  </a14:imgLayer>
                </a14:imgProps>
              </a:ext>
              <a:ext uri="{28A0092B-C50C-407E-A947-70E740481C1C}">
                <a14:useLocalDpi xmlns:a14="http://schemas.microsoft.com/office/drawing/2010/main" val="0"/>
              </a:ext>
            </a:extLst>
          </a:blip>
          <a:stretch>
            <a:fillRect/>
          </a:stretch>
        </p:blipFill>
        <p:spPr bwMode="auto">
          <a:xfrm>
            <a:off x="7549315" y="1376413"/>
            <a:ext cx="4341404" cy="4341404"/>
          </a:xfrm>
          <a:prstGeom prst="rect">
            <a:avLst/>
          </a:prstGeom>
          <a:solidFill>
            <a:srgbClr val="FFFFFF"/>
          </a:solidFill>
        </p:spPr>
      </p:pic>
    </p:spTree>
    <p:custDataLst>
      <p:tags r:id="rId1"/>
    </p:custDataLst>
    <p:extLst>
      <p:ext uri="{BB962C8B-B14F-4D97-AF65-F5344CB8AC3E}">
        <p14:creationId xmlns:p14="http://schemas.microsoft.com/office/powerpoint/2010/main" val="330712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F5A9-ED9B-EAC6-A47E-7AB8DE6B0476}"/>
              </a:ext>
            </a:extLst>
          </p:cNvPr>
          <p:cNvSpPr>
            <a:spLocks noGrp="1"/>
          </p:cNvSpPr>
          <p:nvPr>
            <p:ph type="title"/>
          </p:nvPr>
        </p:nvSpPr>
        <p:spPr/>
        <p:txBody>
          <a:bodyPr/>
          <a:lstStyle/>
          <a:p>
            <a:r>
              <a:rPr lang="en-US" dirty="0"/>
              <a:t>Poisons - Sago Palm</a:t>
            </a:r>
          </a:p>
        </p:txBody>
      </p:sp>
      <p:pic>
        <p:nvPicPr>
          <p:cNvPr id="8" name="Content Placeholder 7" descr="A pineapple on a tree&#10;&#10;Description automatically generated with medium confidence">
            <a:extLst>
              <a:ext uri="{FF2B5EF4-FFF2-40B4-BE49-F238E27FC236}">
                <a16:creationId xmlns:a16="http://schemas.microsoft.com/office/drawing/2014/main" id="{266B1C59-E004-690A-B15F-85E41C6B3966}"/>
              </a:ext>
            </a:extLst>
          </p:cNvPr>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0061575" y="0"/>
            <a:ext cx="2130425" cy="2840038"/>
          </a:xfrm>
        </p:spPr>
      </p:pic>
      <p:pic>
        <p:nvPicPr>
          <p:cNvPr id="10" name="Picture 9" descr="A picture containing outdoor, plant, tree&#10;&#10;Description automatically generated">
            <a:extLst>
              <a:ext uri="{FF2B5EF4-FFF2-40B4-BE49-F238E27FC236}">
                <a16:creationId xmlns:a16="http://schemas.microsoft.com/office/drawing/2014/main" id="{715EE0B4-5029-C796-99C1-C957BE61C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046" y="0"/>
            <a:ext cx="4034089" cy="2863783"/>
          </a:xfrm>
          <a:prstGeom prst="rect">
            <a:avLst/>
          </a:prstGeom>
        </p:spPr>
      </p:pic>
      <p:sp>
        <p:nvSpPr>
          <p:cNvPr id="24" name="Content Placeholder 23">
            <a:extLst>
              <a:ext uri="{FF2B5EF4-FFF2-40B4-BE49-F238E27FC236}">
                <a16:creationId xmlns:a16="http://schemas.microsoft.com/office/drawing/2014/main" id="{0DAE56FB-89B4-7511-3A23-B661B770266A}"/>
              </a:ext>
            </a:extLst>
          </p:cNvPr>
          <p:cNvSpPr>
            <a:spLocks noGrp="1"/>
          </p:cNvSpPr>
          <p:nvPr>
            <p:ph idx="1"/>
          </p:nvPr>
        </p:nvSpPr>
        <p:spPr>
          <a:xfrm>
            <a:off x="1" y="1460310"/>
            <a:ext cx="5930900" cy="5295332"/>
          </a:xfrm>
        </p:spPr>
        <p:txBody>
          <a:bodyPr>
            <a:normAutofit lnSpcReduction="10000"/>
          </a:bodyPr>
          <a:lstStyle/>
          <a:p>
            <a:r>
              <a:rPr lang="en-US" sz="3600" dirty="0"/>
              <a:t>Leading toxic plant for dogs</a:t>
            </a:r>
          </a:p>
          <a:p>
            <a:pPr lvl="1"/>
            <a:r>
              <a:rPr lang="en-US" sz="3200" dirty="0"/>
              <a:t>Any part of the plant </a:t>
            </a:r>
          </a:p>
          <a:p>
            <a:pPr lvl="1"/>
            <a:r>
              <a:rPr lang="en-US" sz="3200" dirty="0"/>
              <a:t>Water run off</a:t>
            </a:r>
          </a:p>
          <a:p>
            <a:endParaRPr lang="en-US" sz="3600" dirty="0"/>
          </a:p>
          <a:p>
            <a:r>
              <a:rPr lang="en-US" sz="3600" dirty="0"/>
              <a:t>Clinical Signs</a:t>
            </a:r>
          </a:p>
          <a:p>
            <a:pPr lvl="1"/>
            <a:r>
              <a:rPr lang="en-US" sz="3200" b="0" i="0" dirty="0">
                <a:solidFill>
                  <a:srgbClr val="2D2B26"/>
                </a:solidFill>
                <a:effectLst/>
                <a:latin typeface="Avenir LT Pro"/>
              </a:rPr>
              <a:t>Gastrointestinal (initial)</a:t>
            </a:r>
          </a:p>
          <a:p>
            <a:pPr lvl="2"/>
            <a:r>
              <a:rPr lang="en-US" sz="2800" b="0" i="0" dirty="0">
                <a:solidFill>
                  <a:srgbClr val="2D2B26"/>
                </a:solidFill>
                <a:effectLst/>
                <a:latin typeface="Avenir LT Pro"/>
              </a:rPr>
              <a:t>Drooling, vomiting, diarrhea</a:t>
            </a:r>
          </a:p>
          <a:p>
            <a:pPr lvl="1"/>
            <a:r>
              <a:rPr lang="en-US" sz="3200" b="0" i="0" dirty="0">
                <a:solidFill>
                  <a:srgbClr val="2D2B26"/>
                </a:solidFill>
                <a:effectLst/>
                <a:latin typeface="Avenir LT Pro"/>
              </a:rPr>
              <a:t>Neurologic</a:t>
            </a:r>
            <a:endParaRPr lang="en-US" sz="3200" dirty="0">
              <a:solidFill>
                <a:srgbClr val="2D2B26"/>
              </a:solidFill>
              <a:latin typeface="Avenir LT Pro"/>
            </a:endParaRPr>
          </a:p>
          <a:p>
            <a:pPr lvl="2"/>
            <a:r>
              <a:rPr lang="en-US" sz="2800" b="0" i="0" dirty="0">
                <a:solidFill>
                  <a:srgbClr val="2D2B26"/>
                </a:solidFill>
                <a:effectLst/>
                <a:latin typeface="Avenir LT Pro"/>
              </a:rPr>
              <a:t>weakness, wobbly gait, </a:t>
            </a:r>
            <a:br>
              <a:rPr lang="en-US" sz="2800" b="0" i="0" dirty="0">
                <a:solidFill>
                  <a:srgbClr val="2D2B26"/>
                </a:solidFill>
                <a:effectLst/>
                <a:latin typeface="Avenir LT Pro"/>
              </a:rPr>
            </a:br>
            <a:r>
              <a:rPr lang="en-US" sz="2800" b="0" i="0" dirty="0">
                <a:solidFill>
                  <a:srgbClr val="2D2B26"/>
                </a:solidFill>
                <a:effectLst/>
                <a:latin typeface="Avenir LT Pro"/>
              </a:rPr>
              <a:t>tremors, </a:t>
            </a:r>
            <a:r>
              <a:rPr lang="en-US" sz="2800" dirty="0">
                <a:solidFill>
                  <a:srgbClr val="2D2B26"/>
                </a:solidFill>
                <a:latin typeface="Avenir LT Pro"/>
              </a:rPr>
              <a:t>s</a:t>
            </a:r>
            <a:r>
              <a:rPr lang="en-US" sz="2800" b="0" i="0" dirty="0">
                <a:solidFill>
                  <a:srgbClr val="2D2B26"/>
                </a:solidFill>
                <a:effectLst/>
                <a:latin typeface="Avenir LT Pro"/>
              </a:rPr>
              <a:t>eizures</a:t>
            </a:r>
          </a:p>
          <a:p>
            <a:pPr lvl="1"/>
            <a:r>
              <a:rPr lang="en-US" sz="3200" b="0" i="0" dirty="0">
                <a:solidFill>
                  <a:srgbClr val="2D2B26"/>
                </a:solidFill>
                <a:effectLst/>
                <a:latin typeface="Avenir LT Pro"/>
              </a:rPr>
              <a:t>Liver Failure (2-3) days</a:t>
            </a:r>
            <a:endParaRPr lang="en-US" sz="3200" dirty="0"/>
          </a:p>
        </p:txBody>
      </p:sp>
      <p:pic>
        <p:nvPicPr>
          <p:cNvPr id="25" name="Content Placeholder 5" descr="A close up of a pine tree&#10;&#10;Description automatically generated with low confidence">
            <a:extLst>
              <a:ext uri="{FF2B5EF4-FFF2-40B4-BE49-F238E27FC236}">
                <a16:creationId xmlns:a16="http://schemas.microsoft.com/office/drawing/2014/main" id="{9E7AB795-AB80-46D4-D250-EB4123444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764" y="2840038"/>
            <a:ext cx="6297984" cy="4198656"/>
          </a:xfrm>
          <a:prstGeom prst="rect">
            <a:avLst/>
          </a:prstGeom>
        </p:spPr>
      </p:pic>
    </p:spTree>
    <p:custDataLst>
      <p:tags r:id="rId1"/>
    </p:custDataLst>
    <p:extLst>
      <p:ext uri="{BB962C8B-B14F-4D97-AF65-F5344CB8AC3E}">
        <p14:creationId xmlns:p14="http://schemas.microsoft.com/office/powerpoint/2010/main" val="2826074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p:spPr>
        <p:txBody>
          <a:bodyPr anchor="ctr">
            <a:normAutofit/>
          </a:bodyPr>
          <a:lstStyle/>
          <a:p>
            <a:r>
              <a:rPr lang="en-US" dirty="0"/>
              <a:t>Allergic Reactions</a:t>
            </a:r>
          </a:p>
        </p:txBody>
      </p:sp>
      <p:sp>
        <p:nvSpPr>
          <p:cNvPr id="3" name="Content Placeholder 2"/>
          <p:cNvSpPr>
            <a:spLocks noGrp="1"/>
          </p:cNvSpPr>
          <p:nvPr>
            <p:ph sz="half" idx="1"/>
          </p:nvPr>
        </p:nvSpPr>
        <p:spPr>
          <a:xfrm>
            <a:off x="86628" y="1546268"/>
            <a:ext cx="6389648" cy="5191416"/>
          </a:xfrm>
        </p:spPr>
        <p:txBody>
          <a:bodyPr>
            <a:normAutofit/>
          </a:bodyPr>
          <a:lstStyle/>
          <a:p>
            <a:r>
              <a:rPr lang="en-US" sz="3200" dirty="0"/>
              <a:t>Allergic Reactions</a:t>
            </a:r>
          </a:p>
          <a:p>
            <a:pPr lvl="1"/>
            <a:r>
              <a:rPr lang="en-US" sz="3200" dirty="0"/>
              <a:t>Common</a:t>
            </a:r>
          </a:p>
          <a:p>
            <a:pPr lvl="1"/>
            <a:r>
              <a:rPr lang="en-US" sz="3200" dirty="0"/>
              <a:t>Affected systems: mostly GI/Skin</a:t>
            </a:r>
          </a:p>
          <a:p>
            <a:pPr lvl="2"/>
            <a:r>
              <a:rPr lang="en-US" sz="2800" dirty="0"/>
              <a:t>Facial Swelling</a:t>
            </a:r>
          </a:p>
          <a:p>
            <a:pPr lvl="2"/>
            <a:r>
              <a:rPr lang="en-US" sz="2800" dirty="0"/>
              <a:t>Hives</a:t>
            </a:r>
          </a:p>
          <a:p>
            <a:pPr lvl="2"/>
            <a:r>
              <a:rPr lang="en-US" sz="2800" dirty="0"/>
              <a:t>Bloody </a:t>
            </a:r>
            <a:r>
              <a:rPr lang="en-US" sz="2800" dirty="0" err="1"/>
              <a:t>diarhea</a:t>
            </a:r>
            <a:br>
              <a:rPr lang="en-US" sz="2800" dirty="0"/>
            </a:br>
            <a:endParaRPr lang="en-US" sz="2800" dirty="0"/>
          </a:p>
          <a:p>
            <a:pPr lvl="1"/>
            <a:r>
              <a:rPr lang="en-US" sz="3200" i="1" dirty="0"/>
              <a:t>Ex: K9 Storm after eating bee</a:t>
            </a:r>
            <a:br>
              <a:rPr lang="en-US" sz="3200" i="1" dirty="0"/>
            </a:br>
            <a:r>
              <a:rPr lang="en-US" sz="3200" i="1" dirty="0"/>
              <a:t>(aka Spicy Flying Jalapenos)</a:t>
            </a:r>
            <a:endParaRPr lang="en-US" sz="3200" dirty="0"/>
          </a:p>
        </p:txBody>
      </p:sp>
      <p:pic>
        <p:nvPicPr>
          <p:cNvPr id="8" name="Picture 7" descr="A black dog sitting on a rug&#10;&#10;Description automatically generated with low confidence">
            <a:extLst>
              <a:ext uri="{FF2B5EF4-FFF2-40B4-BE49-F238E27FC236}">
                <a16:creationId xmlns:a16="http://schemas.microsoft.com/office/drawing/2014/main" id="{494E3371-6872-4457-8F83-004ECA0AB1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39" r="-1" b="17011"/>
          <a:stretch/>
        </p:blipFill>
        <p:spPr>
          <a:xfrm>
            <a:off x="6476276" y="-64008"/>
            <a:ext cx="5715724" cy="7493847"/>
          </a:xfrm>
          <a:prstGeom prst="rect">
            <a:avLst/>
          </a:prstGeom>
          <a:noFill/>
        </p:spPr>
      </p:pic>
    </p:spTree>
    <p:custDataLst>
      <p:tags r:id="rId1"/>
    </p:custDataLst>
    <p:extLst>
      <p:ext uri="{BB962C8B-B14F-4D97-AF65-F5344CB8AC3E}">
        <p14:creationId xmlns:p14="http://schemas.microsoft.com/office/powerpoint/2010/main" val="1984433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Allergic Reactions</a:t>
            </a:r>
            <a:endParaRPr lang="en-US" dirty="0"/>
          </a:p>
        </p:txBody>
      </p:sp>
      <p:sp>
        <p:nvSpPr>
          <p:cNvPr id="3" name="Content Placeholder 2"/>
          <p:cNvSpPr>
            <a:spLocks noGrp="1"/>
          </p:cNvSpPr>
          <p:nvPr>
            <p:ph idx="1"/>
          </p:nvPr>
        </p:nvSpPr>
        <p:spPr>
          <a:xfrm>
            <a:off x="284062" y="1687672"/>
            <a:ext cx="11617575" cy="4788816"/>
          </a:xfrm>
        </p:spPr>
        <p:txBody>
          <a:bodyPr>
            <a:normAutofit lnSpcReduction="10000"/>
          </a:bodyPr>
          <a:lstStyle/>
          <a:p>
            <a:r>
              <a:rPr lang="en-US" sz="3600" dirty="0"/>
              <a:t>Consider Combination of H1 and H2:</a:t>
            </a:r>
          </a:p>
          <a:p>
            <a:pPr lvl="1"/>
            <a:r>
              <a:rPr lang="en-US" sz="3200" dirty="0"/>
              <a:t>Diphenhydramine (Benadryl™) 2-4 mg/kg</a:t>
            </a:r>
            <a:br>
              <a:rPr lang="en-US" sz="3200" dirty="0"/>
            </a:br>
            <a:r>
              <a:rPr lang="en-US" sz="3200" i="1" dirty="0"/>
              <a:t>Ex 60lb/27kg dog  x2-4 25mg tablets</a:t>
            </a:r>
            <a:br>
              <a:rPr lang="en-US" sz="3200" dirty="0"/>
            </a:br>
            <a:endParaRPr lang="en-US" sz="3200" dirty="0"/>
          </a:p>
          <a:p>
            <a:pPr lvl="1"/>
            <a:r>
              <a:rPr lang="en-US" sz="3200" dirty="0"/>
              <a:t>Famotidine (Pepcid AC™) </a:t>
            </a:r>
            <a:r>
              <a:rPr lang="en-US" sz="3200" b="0" i="0" dirty="0">
                <a:solidFill>
                  <a:srgbClr val="444444"/>
                </a:solidFill>
                <a:effectLst/>
                <a:latin typeface="Roboto" panose="02000000000000000000" pitchFamily="2" charset="0"/>
              </a:rPr>
              <a:t>0.5-1 mg/kg</a:t>
            </a:r>
            <a:br>
              <a:rPr lang="en-US" sz="3200" dirty="0"/>
            </a:br>
            <a:r>
              <a:rPr lang="en-US" sz="3200" i="1" dirty="0"/>
              <a:t>Ex 60lb/27kg dog 3x 10mg tablets</a:t>
            </a:r>
            <a:br>
              <a:rPr lang="en-US" sz="3200" dirty="0"/>
            </a:br>
            <a:endParaRPr lang="en-US" sz="3200" dirty="0"/>
          </a:p>
          <a:p>
            <a:pPr lvl="1"/>
            <a:r>
              <a:rPr lang="en-US" sz="3200" dirty="0"/>
              <a:t>For example: </a:t>
            </a:r>
            <a:br>
              <a:rPr lang="en-US" sz="3200" dirty="0"/>
            </a:br>
            <a:r>
              <a:rPr lang="en-US" sz="3200" dirty="0"/>
              <a:t>administered after witnessed bee sting</a:t>
            </a:r>
            <a:br>
              <a:rPr lang="en-US" sz="3200" dirty="0"/>
            </a:br>
            <a:r>
              <a:rPr lang="en-US" sz="3200" dirty="0"/>
              <a:t>and removal of stinger with scraping motion</a:t>
            </a:r>
            <a:br>
              <a:rPr lang="en-US" dirty="0"/>
            </a:br>
            <a:endParaRPr lang="en-US" dirty="0"/>
          </a:p>
        </p:txBody>
      </p:sp>
      <p:pic>
        <p:nvPicPr>
          <p:cNvPr id="1028" name="Picture 4" descr="Benadryl Allergy Relief Antihistamine Ultratab">
            <a:extLst>
              <a:ext uri="{FF2B5EF4-FFF2-40B4-BE49-F238E27FC236}">
                <a16:creationId xmlns:a16="http://schemas.microsoft.com/office/drawing/2014/main" id="{D2EFA4A6-7A7F-40FA-8B4A-29525A5EC1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167" r="96167">
                        <a14:foregroundMark x1="8500" y1="24000" x2="8500" y2="62500"/>
                        <a14:foregroundMark x1="3333" y1="28000" x2="5000" y2="69500"/>
                        <a14:foregroundMark x1="96167" y1="25833" x2="96000" y2="70500"/>
                        <a14:foregroundMark x1="23167" y1="35833" x2="74833" y2="38833"/>
                        <a14:foregroundMark x1="22500" y1="51500" x2="75000" y2="50833"/>
                        <a14:foregroundMark x1="75000" y1="50833" x2="78667" y2="50833"/>
                      </a14:backgroundRemoval>
                    </a14:imgEffect>
                  </a14:imgLayer>
                </a14:imgProps>
              </a:ext>
              <a:ext uri="{28A0092B-C50C-407E-A947-70E740481C1C}">
                <a14:useLocalDpi xmlns:a14="http://schemas.microsoft.com/office/drawing/2010/main" val="0"/>
              </a:ext>
            </a:extLst>
          </a:blip>
          <a:srcRect/>
          <a:stretch>
            <a:fillRect/>
          </a:stretch>
        </p:blipFill>
        <p:spPr bwMode="auto">
          <a:xfrm>
            <a:off x="8080863" y="359929"/>
            <a:ext cx="3069071" cy="30690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2865F9C-D276-4150-A194-039B6E3A347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780" b="89966" l="9961" r="89941">
                        <a14:foregroundMark x1="17969" y1="15279" x2="69141" y2="19726"/>
                        <a14:foregroundMark x1="69141" y1="19726" x2="75098" y2="19384"/>
                        <a14:foregroundMark x1="75098" y1="19384" x2="75977" y2="19384"/>
                        <a14:foregroundMark x1="19434" y1="30217" x2="79492" y2="38198"/>
                        <a14:foregroundMark x1="57520" y1="15964" x2="69824" y2="15735"/>
                        <a14:foregroundMark x1="69824" y1="15735" x2="63086" y2="24743"/>
                        <a14:foregroundMark x1="72461" y1="14709" x2="75781" y2="17560"/>
                        <a14:foregroundMark x1="65039" y1="20410" x2="70996" y2="24857"/>
                        <a14:foregroundMark x1="70996" y1="24857" x2="70996" y2="24857"/>
                        <a14:foregroundMark x1="74609" y1="45040" x2="84277" y2="48575"/>
                        <a14:foregroundMark x1="84277" y1="48575" x2="84473" y2="48803"/>
                        <a14:foregroundMark x1="18262" y1="9578" x2="25977" y2="10148"/>
                        <a14:foregroundMark x1="25977" y1="10148" x2="56836" y2="8780"/>
                        <a14:foregroundMark x1="56836" y1="8780" x2="78613" y2="8780"/>
                        <a14:foregroundMark x1="30078" y1="28278" x2="33691" y2="36602"/>
                        <a14:foregroundMark x1="40234" y1="31243" x2="59863" y2="53136"/>
                        <a14:foregroundMark x1="73145" y1="22235" x2="87109" y2="40593"/>
                        <a14:foregroundMark x1="34180" y1="38084" x2="68848" y2="39453"/>
                      </a14:backgroundRemoval>
                    </a14:imgEffect>
                  </a14:imgLayer>
                </a14:imgProps>
              </a:ext>
              <a:ext uri="{28A0092B-C50C-407E-A947-70E740481C1C}">
                <a14:useLocalDpi xmlns:a14="http://schemas.microsoft.com/office/drawing/2010/main" val="0"/>
              </a:ext>
            </a:extLst>
          </a:blip>
          <a:srcRect/>
          <a:stretch>
            <a:fillRect/>
          </a:stretch>
        </p:blipFill>
        <p:spPr bwMode="auto">
          <a:xfrm>
            <a:off x="9262793" y="2720750"/>
            <a:ext cx="2929207" cy="25087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5642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6801-5820-4B5B-0378-66E413408C8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37D634-EE49-F8E7-8509-444AF2ACA89D}"/>
              </a:ext>
            </a:extLst>
          </p:cNvPr>
          <p:cNvSpPr>
            <a:spLocks noGrp="1"/>
          </p:cNvSpPr>
          <p:nvPr>
            <p:ph idx="1"/>
          </p:nvPr>
        </p:nvSpPr>
        <p:spPr>
          <a:xfrm>
            <a:off x="2415941" y="1570038"/>
            <a:ext cx="7026442" cy="5249461"/>
          </a:xfrm>
        </p:spPr>
        <p:txBody>
          <a:bodyPr>
            <a:normAutofit/>
          </a:bodyPr>
          <a:lstStyle/>
          <a:p>
            <a:r>
              <a:rPr lang="en-US" dirty="0"/>
              <a:t>Do NOT use:  Ibuprofen / Aspirin</a:t>
            </a:r>
          </a:p>
          <a:p>
            <a:pPr lvl="1"/>
            <a:r>
              <a:rPr lang="en-US" dirty="0"/>
              <a:t>Causes stomach ulceration with single use</a:t>
            </a:r>
          </a:p>
          <a:p>
            <a:pPr lvl="1"/>
            <a:r>
              <a:rPr lang="en-US" dirty="0"/>
              <a:t>Washout period limit subsequent </a:t>
            </a:r>
            <a:br>
              <a:rPr lang="en-US" dirty="0"/>
            </a:br>
            <a:r>
              <a:rPr lang="en-US" dirty="0"/>
              <a:t>pain meds that can be used</a:t>
            </a:r>
            <a:br>
              <a:rPr lang="en-US" dirty="0"/>
            </a:br>
            <a:br>
              <a:rPr lang="en-US" dirty="0"/>
            </a:br>
            <a:endParaRPr lang="en-US" dirty="0"/>
          </a:p>
          <a:p>
            <a:r>
              <a:rPr lang="en-US" dirty="0"/>
              <a:t>Tylenol?</a:t>
            </a:r>
          </a:p>
          <a:p>
            <a:pPr lvl="1"/>
            <a:r>
              <a:rPr lang="en-US" dirty="0"/>
              <a:t>Discuss with your vet</a:t>
            </a:r>
            <a:br>
              <a:rPr lang="en-US" dirty="0"/>
            </a:br>
            <a:br>
              <a:rPr lang="en-US" dirty="0"/>
            </a:br>
            <a:endParaRPr lang="en-US" sz="2800" dirty="0"/>
          </a:p>
          <a:p>
            <a:r>
              <a:rPr lang="en-US" dirty="0"/>
              <a:t>Best Choice: </a:t>
            </a:r>
          </a:p>
          <a:p>
            <a:pPr lvl="1"/>
            <a:r>
              <a:rPr lang="en-US" dirty="0"/>
              <a:t>Pain Management Prescribed by K9’s Veterinarian for acute pain including shock (Homework!)</a:t>
            </a:r>
          </a:p>
          <a:p>
            <a:pPr marL="457189" lvl="1" indent="0">
              <a:buNone/>
            </a:pPr>
            <a:endParaRPr lang="en-US" sz="2000" dirty="0"/>
          </a:p>
        </p:txBody>
      </p:sp>
      <p:sp>
        <p:nvSpPr>
          <p:cNvPr id="3" name="Title 2">
            <a:extLst>
              <a:ext uri="{FF2B5EF4-FFF2-40B4-BE49-F238E27FC236}">
                <a16:creationId xmlns:a16="http://schemas.microsoft.com/office/drawing/2014/main" id="{E6028688-AEFE-528E-F3E6-DD313FDEC1A6}"/>
              </a:ext>
            </a:extLst>
          </p:cNvPr>
          <p:cNvSpPr>
            <a:spLocks noGrp="1"/>
          </p:cNvSpPr>
          <p:nvPr>
            <p:ph type="title"/>
          </p:nvPr>
        </p:nvSpPr>
        <p:spPr/>
        <p:txBody>
          <a:bodyPr>
            <a:normAutofit/>
          </a:bodyPr>
          <a:lstStyle/>
          <a:p>
            <a:r>
              <a:rPr lang="en-US" dirty="0"/>
              <a:t>Emergency Pain Management</a:t>
            </a:r>
          </a:p>
        </p:txBody>
      </p:sp>
      <p:pic>
        <p:nvPicPr>
          <p:cNvPr id="7172" name="Picture 4" descr="http://pics.drugstore.com/prodimg/10279/200.jpg">
            <a:extLst>
              <a:ext uri="{FF2B5EF4-FFF2-40B4-BE49-F238E27FC236}">
                <a16:creationId xmlns:a16="http://schemas.microsoft.com/office/drawing/2014/main" id="{27AFA13B-103D-4C7B-9B22-A0F5E65F5B7D}"/>
              </a:ext>
            </a:extLst>
          </p:cNvPr>
          <p:cNvPicPr>
            <a:picLocks noChangeAspect="1" noChangeArrowheads="1"/>
          </p:cNvPicPr>
          <p:nvPr/>
        </p:nvPicPr>
        <p:blipFill>
          <a:blip r:embed="rId4" cstate="print"/>
          <a:srcRect t="20000" b="16000"/>
          <a:stretch>
            <a:fillRect/>
          </a:stretch>
        </p:blipFill>
        <p:spPr bwMode="auto">
          <a:xfrm>
            <a:off x="6545297" y="3883010"/>
            <a:ext cx="1905000" cy="1219200"/>
          </a:xfrm>
          <a:prstGeom prst="rect">
            <a:avLst/>
          </a:prstGeom>
          <a:noFill/>
        </p:spPr>
      </p:pic>
      <p:grpSp>
        <p:nvGrpSpPr>
          <p:cNvPr id="6" name="Group 5">
            <a:extLst>
              <a:ext uri="{FF2B5EF4-FFF2-40B4-BE49-F238E27FC236}">
                <a16:creationId xmlns:a16="http://schemas.microsoft.com/office/drawing/2014/main" id="{880AFC43-00F0-0D8B-965A-5C841C2C717F}"/>
              </a:ext>
            </a:extLst>
          </p:cNvPr>
          <p:cNvGrpSpPr/>
          <p:nvPr/>
        </p:nvGrpSpPr>
        <p:grpSpPr>
          <a:xfrm>
            <a:off x="9311439" y="986578"/>
            <a:ext cx="2776488" cy="3154710"/>
            <a:chOff x="9171873" y="1241978"/>
            <a:chExt cx="2776488" cy="3154710"/>
          </a:xfrm>
        </p:grpSpPr>
        <p:pic>
          <p:nvPicPr>
            <p:cNvPr id="7170" name="Picture 2" descr="http://www.azpharmaceutical.com/product_images/8.jpg">
              <a:extLst>
                <a:ext uri="{FF2B5EF4-FFF2-40B4-BE49-F238E27FC236}">
                  <a16:creationId xmlns:a16="http://schemas.microsoft.com/office/drawing/2014/main" id="{9639FC8B-A5EE-2180-52D8-06156B2E35E3}"/>
                </a:ext>
              </a:extLst>
            </p:cNvPr>
            <p:cNvPicPr>
              <a:picLocks noChangeAspect="1" noChangeArrowheads="1"/>
            </p:cNvPicPr>
            <p:nvPr/>
          </p:nvPicPr>
          <p:blipFill>
            <a:blip r:embed="rId5" cstate="print"/>
            <a:srcRect l="3704"/>
            <a:stretch>
              <a:fillRect/>
            </a:stretch>
          </p:blipFill>
          <p:spPr bwMode="auto">
            <a:xfrm>
              <a:off x="9171873" y="2926851"/>
              <a:ext cx="1981200" cy="1116874"/>
            </a:xfrm>
            <a:prstGeom prst="rect">
              <a:avLst/>
            </a:prstGeom>
            <a:noFill/>
          </p:spPr>
        </p:pic>
        <p:pic>
          <p:nvPicPr>
            <p:cNvPr id="7174" name="Picture 6" descr="http://www.firstaidmonster.com/images/products/FAM_ADVIL_LIQUI-GELS_135-1230.jpg">
              <a:extLst>
                <a:ext uri="{FF2B5EF4-FFF2-40B4-BE49-F238E27FC236}">
                  <a16:creationId xmlns:a16="http://schemas.microsoft.com/office/drawing/2014/main" id="{1B2FB5B5-7461-6D0F-9338-25F1940E27E1}"/>
                </a:ext>
              </a:extLst>
            </p:cNvPr>
            <p:cNvPicPr>
              <a:picLocks noChangeAspect="1" noChangeArrowheads="1"/>
            </p:cNvPicPr>
            <p:nvPr/>
          </p:nvPicPr>
          <p:blipFill>
            <a:blip r:embed="rId6" cstate="print"/>
            <a:srcRect l="2778" t="11111" b="11111"/>
            <a:stretch>
              <a:fillRect/>
            </a:stretch>
          </p:blipFill>
          <p:spPr bwMode="auto">
            <a:xfrm>
              <a:off x="10043361" y="1668501"/>
              <a:ext cx="1905000" cy="1524000"/>
            </a:xfrm>
            <a:prstGeom prst="rect">
              <a:avLst/>
            </a:prstGeom>
            <a:noFill/>
          </p:spPr>
        </p:pic>
        <p:sp>
          <p:nvSpPr>
            <p:cNvPr id="5" name="TextBox 4">
              <a:extLst>
                <a:ext uri="{FF2B5EF4-FFF2-40B4-BE49-F238E27FC236}">
                  <a16:creationId xmlns:a16="http://schemas.microsoft.com/office/drawing/2014/main" id="{368A425D-2026-0C5E-CE5B-88EB094A86E7}"/>
                </a:ext>
              </a:extLst>
            </p:cNvPr>
            <p:cNvSpPr txBox="1"/>
            <p:nvPr/>
          </p:nvSpPr>
          <p:spPr>
            <a:xfrm rot="374389">
              <a:off x="9483104" y="1241978"/>
              <a:ext cx="150874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srgbClr val="C00000"/>
                  </a:solidFill>
                  <a:effectLst/>
                  <a:uLnTx/>
                  <a:uFillTx/>
                  <a:latin typeface="Segoi UI"/>
                  <a:ea typeface="+mn-ea"/>
                  <a:cs typeface="+mn-cs"/>
                </a:rPr>
                <a:t>X</a:t>
              </a:r>
              <a:endParaRPr kumimoji="0" lang="en-US" sz="1800" b="0" i="0" u="none" strike="noStrike" kern="1200" cap="none" spc="0" normalizeH="0" baseline="0" noProof="0" dirty="0">
                <a:ln>
                  <a:noFill/>
                </a:ln>
                <a:solidFill>
                  <a:srgbClr val="C00000"/>
                </a:solidFill>
                <a:effectLst/>
                <a:uLnTx/>
                <a:uFillTx/>
                <a:latin typeface="Segoi UI"/>
                <a:ea typeface="+mn-ea"/>
                <a:cs typeface="+mn-cs"/>
              </a:endParaRPr>
            </a:p>
          </p:txBody>
        </p:sp>
      </p:grpSp>
      <p:pic>
        <p:nvPicPr>
          <p:cNvPr id="5122" name="Picture 2" descr="Medication Transparent Prescription - Prescription Transparent Pill Bottle,  HD Png Download - kindpng">
            <a:extLst>
              <a:ext uri="{FF2B5EF4-FFF2-40B4-BE49-F238E27FC236}">
                <a16:creationId xmlns:a16="http://schemas.microsoft.com/office/drawing/2014/main" id="{EB74DA18-1FAD-3BCB-3331-2CB38FBB933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71" b="91908" l="10000" r="90000">
                        <a14:foregroundMark x1="37791" y1="15751" x2="69070" y2="12572"/>
                        <a14:foregroundMark x1="23721" y1="91908" x2="70000" y2="88006"/>
                        <a14:foregroundMark x1="70000" y1="88006" x2="44651" y2="89740"/>
                      </a14:backgroundRemoval>
                    </a14:imgEffect>
                  </a14:imgLayer>
                </a14:imgProps>
              </a:ext>
              <a:ext uri="{28A0092B-C50C-407E-A947-70E740481C1C}">
                <a14:useLocalDpi xmlns:a14="http://schemas.microsoft.com/office/drawing/2010/main" val="0"/>
              </a:ext>
            </a:extLst>
          </a:blip>
          <a:srcRect/>
          <a:stretch>
            <a:fillRect/>
          </a:stretch>
        </p:blipFill>
        <p:spPr bwMode="auto">
          <a:xfrm>
            <a:off x="-584133" y="4141288"/>
            <a:ext cx="3540680" cy="2849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8509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194FA496-BB39-6773-2DE4-2A8164BCC060}"/>
              </a:ext>
            </a:extLst>
          </p:cNvPr>
          <p:cNvSpPr>
            <a:spLocks noGrp="1"/>
          </p:cNvSpPr>
          <p:nvPr>
            <p:ph type="title"/>
          </p:nvPr>
        </p:nvSpPr>
        <p:spPr>
          <a:xfrm>
            <a:off x="4703402" y="1841412"/>
            <a:ext cx="6406559" cy="2688020"/>
          </a:xfrm>
        </p:spPr>
        <p:txBody>
          <a:bodyPr vert="horz" lIns="91440" tIns="45720" rIns="91440" bIns="45720" rtlCol="0" anchor="b">
            <a:normAutofit/>
          </a:bodyPr>
          <a:lstStyle/>
          <a:p>
            <a:pPr algn="l">
              <a:lnSpc>
                <a:spcPct val="90000"/>
              </a:lnSpc>
              <a:spcBef>
                <a:spcPct val="0"/>
              </a:spcBef>
            </a:pPr>
            <a:r>
              <a:rPr lang="en-US" sz="8100" dirty="0">
                <a:solidFill>
                  <a:schemeClr val="bg1"/>
                </a:solidFill>
              </a:rPr>
              <a:t>Naloxone / Narcan®</a:t>
            </a:r>
          </a:p>
        </p:txBody>
      </p:sp>
      <p:pic>
        <p:nvPicPr>
          <p:cNvPr id="5" name="Picture 2" descr="NARCAN NASAL SPRAY Dosage &amp;amp; Rx Info | Uses, Side Effects">
            <a:extLst>
              <a:ext uri="{FF2B5EF4-FFF2-40B4-BE49-F238E27FC236}">
                <a16:creationId xmlns:a16="http://schemas.microsoft.com/office/drawing/2014/main" id="{5A4F2CF2-BC86-E0F4-90F7-3F5198C9A1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74" r="2" b="2"/>
          <a:stretch/>
        </p:blipFill>
        <p:spPr bwMode="auto">
          <a:xfrm>
            <a:off x="20" y="1225106"/>
            <a:ext cx="4059915" cy="3788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AB32577-7B4F-B552-3970-0C967D951DE5}"/>
              </a:ext>
            </a:extLst>
          </p:cNvPr>
          <p:cNvSpPr>
            <a:spLocks noGrp="1"/>
          </p:cNvSpPr>
          <p:nvPr>
            <p:ph type="body" sz="quarter" idx="11"/>
          </p:nvPr>
        </p:nvSpPr>
        <p:spPr/>
        <p:txBody>
          <a:bodyPr/>
          <a:lstStyle/>
          <a:p>
            <a:endParaRPr lang="en-US"/>
          </a:p>
        </p:txBody>
      </p:sp>
    </p:spTree>
    <p:custDataLst>
      <p:tags r:id="rId1"/>
    </p:custDataLst>
    <p:extLst>
      <p:ext uri="{BB962C8B-B14F-4D97-AF65-F5344CB8AC3E}">
        <p14:creationId xmlns:p14="http://schemas.microsoft.com/office/powerpoint/2010/main" val="1683857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B64844-D370-337A-AFBA-38E95F686788}"/>
              </a:ext>
            </a:extLst>
          </p:cNvPr>
          <p:cNvSpPr>
            <a:spLocks noGrp="1"/>
          </p:cNvSpPr>
          <p:nvPr>
            <p:ph type="title"/>
          </p:nvPr>
        </p:nvSpPr>
        <p:spPr/>
        <p:txBody>
          <a:bodyPr>
            <a:normAutofit fontScale="90000"/>
          </a:bodyPr>
          <a:lstStyle/>
          <a:p>
            <a:r>
              <a:rPr lang="en-US" dirty="0"/>
              <a:t>Are environmental opioid overdoses common for K9s?</a:t>
            </a:r>
          </a:p>
        </p:txBody>
      </p:sp>
      <p:sp>
        <p:nvSpPr>
          <p:cNvPr id="5" name="Content Placeholder 4">
            <a:extLst>
              <a:ext uri="{FF2B5EF4-FFF2-40B4-BE49-F238E27FC236}">
                <a16:creationId xmlns:a16="http://schemas.microsoft.com/office/drawing/2014/main" id="{8828943F-D393-F8D7-551A-3E8EEB1335CF}"/>
              </a:ext>
            </a:extLst>
          </p:cNvPr>
          <p:cNvSpPr>
            <a:spLocks noGrp="1"/>
          </p:cNvSpPr>
          <p:nvPr>
            <p:ph idx="1"/>
          </p:nvPr>
        </p:nvSpPr>
        <p:spPr>
          <a:xfrm>
            <a:off x="816864" y="2292097"/>
            <a:ext cx="11180064" cy="4565904"/>
          </a:xfrm>
          <a:solidFill>
            <a:schemeClr val="bg1"/>
          </a:solidFill>
        </p:spPr>
        <p:txBody>
          <a:bodyPr>
            <a:normAutofit/>
          </a:bodyPr>
          <a:lstStyle/>
          <a:p>
            <a:r>
              <a:rPr lang="en-US" b="1" dirty="0">
                <a:solidFill>
                  <a:schemeClr val="tx2"/>
                </a:solidFill>
              </a:rPr>
              <a:t>No:  </a:t>
            </a:r>
            <a:r>
              <a:rPr lang="en-US" dirty="0"/>
              <a:t>Most cases symptoms inconsistent with opioid </a:t>
            </a:r>
          </a:p>
          <a:p>
            <a:pPr lvl="1"/>
            <a:r>
              <a:rPr lang="en-US" dirty="0"/>
              <a:t>Ex racing heart, rapid breathing, jitters etc…. </a:t>
            </a:r>
            <a:br>
              <a:rPr lang="en-US" dirty="0"/>
            </a:br>
            <a:endParaRPr lang="en-US" dirty="0"/>
          </a:p>
          <a:p>
            <a:r>
              <a:rPr lang="en-US" dirty="0"/>
              <a:t>Dogs require higher doses of opioids than humans</a:t>
            </a:r>
            <a:br>
              <a:rPr lang="en-US" dirty="0"/>
            </a:br>
            <a:endParaRPr lang="en-US" dirty="0"/>
          </a:p>
          <a:p>
            <a:r>
              <a:rPr lang="en-US" dirty="0"/>
              <a:t>But… could happen, so make sure you are ready!</a:t>
            </a:r>
          </a:p>
          <a:p>
            <a:pPr lvl="1"/>
            <a:r>
              <a:rPr lang="en-US" dirty="0"/>
              <a:t>Visually inspect areas prior to deployment when possible</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4030100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2" name="Rectangle 1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12646F9E-5F2B-489B-8FAE-F630F5276AA5}"/>
              </a:ext>
            </a:extLst>
          </p:cNvPr>
          <p:cNvSpPr>
            <a:spLocks noGrp="1"/>
          </p:cNvSpPr>
          <p:nvPr>
            <p:ph type="title"/>
          </p:nvPr>
        </p:nvSpPr>
        <p:spPr>
          <a:xfrm>
            <a:off x="6294782" y="140605"/>
            <a:ext cx="6041693" cy="1431235"/>
          </a:xfrm>
        </p:spPr>
        <p:txBody>
          <a:bodyPr>
            <a:normAutofit/>
          </a:bodyPr>
          <a:lstStyle/>
          <a:p>
            <a:r>
              <a:rPr lang="en-US" sz="4800" dirty="0">
                <a:solidFill>
                  <a:schemeClr val="tx1"/>
                </a:solidFill>
              </a:rPr>
              <a:t>What are Opioids?</a:t>
            </a:r>
          </a:p>
        </p:txBody>
      </p:sp>
      <p:sp>
        <p:nvSpPr>
          <p:cNvPr id="2" name="Content Placeholder 1">
            <a:extLst>
              <a:ext uri="{FF2B5EF4-FFF2-40B4-BE49-F238E27FC236}">
                <a16:creationId xmlns:a16="http://schemas.microsoft.com/office/drawing/2014/main" id="{F60ACB5C-0A01-4401-BAAA-00E3582CE18F}"/>
              </a:ext>
            </a:extLst>
          </p:cNvPr>
          <p:cNvSpPr>
            <a:spLocks noGrp="1"/>
          </p:cNvSpPr>
          <p:nvPr>
            <p:ph idx="1"/>
          </p:nvPr>
        </p:nvSpPr>
        <p:spPr>
          <a:xfrm>
            <a:off x="165538" y="332761"/>
            <a:ext cx="5763398" cy="6717395"/>
          </a:xfrm>
        </p:spPr>
        <p:txBody>
          <a:bodyPr anchor="t">
            <a:normAutofit fontScale="92500" lnSpcReduction="10000"/>
          </a:bodyPr>
          <a:lstStyle/>
          <a:p>
            <a:r>
              <a:rPr lang="en-US" b="1" dirty="0">
                <a:solidFill>
                  <a:schemeClr val="bg1"/>
                </a:solidFill>
              </a:rPr>
              <a:t>Poppy extracts incl:</a:t>
            </a:r>
          </a:p>
          <a:p>
            <a:pPr lvl="1"/>
            <a:r>
              <a:rPr lang="en-US" dirty="0">
                <a:solidFill>
                  <a:schemeClr val="bg1"/>
                </a:solidFill>
              </a:rPr>
              <a:t>Opium</a:t>
            </a:r>
          </a:p>
          <a:p>
            <a:pPr lvl="1"/>
            <a:r>
              <a:rPr lang="en-US" dirty="0">
                <a:solidFill>
                  <a:schemeClr val="bg1"/>
                </a:solidFill>
              </a:rPr>
              <a:t>Morphine</a:t>
            </a:r>
          </a:p>
          <a:p>
            <a:pPr lvl="1"/>
            <a:r>
              <a:rPr lang="en-US" dirty="0">
                <a:solidFill>
                  <a:schemeClr val="bg1"/>
                </a:solidFill>
              </a:rPr>
              <a:t>Codeine</a:t>
            </a:r>
          </a:p>
          <a:p>
            <a:pPr lvl="1"/>
            <a:r>
              <a:rPr lang="en-US" dirty="0">
                <a:solidFill>
                  <a:schemeClr val="bg1"/>
                </a:solidFill>
              </a:rPr>
              <a:t>Heroin </a:t>
            </a:r>
          </a:p>
          <a:p>
            <a:pPr lvl="1"/>
            <a:endParaRPr lang="en-US" b="1" dirty="0">
              <a:solidFill>
                <a:schemeClr val="bg1"/>
              </a:solidFill>
            </a:endParaRPr>
          </a:p>
          <a:p>
            <a:r>
              <a:rPr lang="en-US" b="1" dirty="0">
                <a:solidFill>
                  <a:schemeClr val="bg1"/>
                </a:solidFill>
              </a:rPr>
              <a:t>Synthetic alternatives incl:</a:t>
            </a:r>
            <a:endParaRPr lang="en-US" sz="2800" dirty="0">
              <a:solidFill>
                <a:schemeClr val="bg1"/>
              </a:solidFill>
            </a:endParaRPr>
          </a:p>
          <a:p>
            <a:pPr lvl="1"/>
            <a:r>
              <a:rPr lang="en-US" dirty="0">
                <a:solidFill>
                  <a:schemeClr val="bg1"/>
                </a:solidFill>
              </a:rPr>
              <a:t>Hydrocodone </a:t>
            </a:r>
          </a:p>
          <a:p>
            <a:pPr lvl="1"/>
            <a:r>
              <a:rPr lang="en-US" dirty="0">
                <a:solidFill>
                  <a:schemeClr val="bg1"/>
                </a:solidFill>
              </a:rPr>
              <a:t>Oxycodone </a:t>
            </a:r>
          </a:p>
          <a:p>
            <a:pPr lvl="1"/>
            <a:r>
              <a:rPr lang="en-US" dirty="0">
                <a:solidFill>
                  <a:schemeClr val="bg1"/>
                </a:solidFill>
              </a:rPr>
              <a:t>Oxymorphone </a:t>
            </a:r>
          </a:p>
          <a:p>
            <a:pPr lvl="1"/>
            <a:r>
              <a:rPr lang="en-US" dirty="0">
                <a:solidFill>
                  <a:schemeClr val="bg1"/>
                </a:solidFill>
              </a:rPr>
              <a:t>Methadone</a:t>
            </a:r>
          </a:p>
          <a:p>
            <a:pPr lvl="1"/>
            <a:r>
              <a:rPr lang="en-US" dirty="0">
                <a:solidFill>
                  <a:schemeClr val="bg1"/>
                </a:solidFill>
              </a:rPr>
              <a:t>Fentanyl </a:t>
            </a:r>
          </a:p>
          <a:p>
            <a:pPr lvl="1"/>
            <a:r>
              <a:rPr lang="en-US" dirty="0">
                <a:solidFill>
                  <a:schemeClr val="bg1"/>
                </a:solidFill>
              </a:rPr>
              <a:t>Carfentanyl</a:t>
            </a:r>
          </a:p>
          <a:p>
            <a:endParaRPr lang="en-US" sz="2800" dirty="0">
              <a:solidFill>
                <a:schemeClr val="bg1"/>
              </a:solidFill>
            </a:endParaRPr>
          </a:p>
          <a:p>
            <a:endParaRPr lang="en-US" dirty="0">
              <a:solidFill>
                <a:schemeClr val="bg1"/>
              </a:solidFill>
            </a:endParaRPr>
          </a:p>
        </p:txBody>
      </p:sp>
      <p:pic>
        <p:nvPicPr>
          <p:cNvPr id="8" name="Picture 7" descr="A close up of a red flower&#10;&#10;Description automatically generated">
            <a:extLst>
              <a:ext uri="{FF2B5EF4-FFF2-40B4-BE49-F238E27FC236}">
                <a16:creationId xmlns:a16="http://schemas.microsoft.com/office/drawing/2014/main" id="{17490229-14D5-6C0C-5051-AE94A7B0A8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4985" y1="41563" x2="52386" y2="50547"/>
                      </a14:backgroundRemoval>
                    </a14:imgEffect>
                  </a14:imgLayer>
                </a14:imgProps>
              </a:ext>
              <a:ext uri="{28A0092B-C50C-407E-A947-70E740481C1C}">
                <a14:useLocalDpi xmlns:a14="http://schemas.microsoft.com/office/drawing/2010/main" val="0"/>
              </a:ext>
            </a:extLst>
          </a:blip>
          <a:srcRect l="13933" b="24927"/>
          <a:stretch/>
        </p:blipFill>
        <p:spPr>
          <a:xfrm>
            <a:off x="7358526" y="1104426"/>
            <a:ext cx="3772818" cy="4101548"/>
          </a:xfrm>
          <a:prstGeom prst="rect">
            <a:avLst/>
          </a:prstGeom>
        </p:spPr>
      </p:pic>
    </p:spTree>
    <p:custDataLst>
      <p:tags r:id="rId1"/>
    </p:custDataLst>
    <p:extLst>
      <p:ext uri="{BB962C8B-B14F-4D97-AF65-F5344CB8AC3E}">
        <p14:creationId xmlns:p14="http://schemas.microsoft.com/office/powerpoint/2010/main" val="493355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2" name="Rectangle 1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12646F9E-5F2B-489B-8FAE-F630F5276AA5}"/>
              </a:ext>
            </a:extLst>
          </p:cNvPr>
          <p:cNvSpPr>
            <a:spLocks noGrp="1"/>
          </p:cNvSpPr>
          <p:nvPr>
            <p:ph type="title"/>
          </p:nvPr>
        </p:nvSpPr>
        <p:spPr>
          <a:xfrm>
            <a:off x="960438" y="640080"/>
            <a:ext cx="4500737" cy="2194560"/>
          </a:xfrm>
        </p:spPr>
        <p:txBody>
          <a:bodyPr>
            <a:normAutofit/>
          </a:bodyPr>
          <a:lstStyle/>
          <a:p>
            <a:r>
              <a:rPr lang="en-US" sz="6100"/>
              <a:t>What is Naloxone?</a:t>
            </a:r>
          </a:p>
        </p:txBody>
      </p:sp>
      <p:sp>
        <p:nvSpPr>
          <p:cNvPr id="2" name="Content Placeholder 1">
            <a:extLst>
              <a:ext uri="{FF2B5EF4-FFF2-40B4-BE49-F238E27FC236}">
                <a16:creationId xmlns:a16="http://schemas.microsoft.com/office/drawing/2014/main" id="{F60ACB5C-0A01-4401-BAAA-00E3582CE18F}"/>
              </a:ext>
            </a:extLst>
          </p:cNvPr>
          <p:cNvSpPr>
            <a:spLocks noGrp="1"/>
          </p:cNvSpPr>
          <p:nvPr>
            <p:ph idx="1"/>
          </p:nvPr>
        </p:nvSpPr>
        <p:spPr>
          <a:xfrm>
            <a:off x="960438" y="2916936"/>
            <a:ext cx="5081256" cy="3264408"/>
          </a:xfrm>
        </p:spPr>
        <p:txBody>
          <a:bodyPr anchor="t">
            <a:normAutofit fontScale="92500"/>
          </a:bodyPr>
          <a:lstStyle/>
          <a:p>
            <a:r>
              <a:rPr lang="en-US" b="1" dirty="0">
                <a:solidFill>
                  <a:schemeClr val="bg1"/>
                </a:solidFill>
              </a:rPr>
              <a:t>Temporarily (~15min)</a:t>
            </a:r>
            <a:r>
              <a:rPr lang="en-US" dirty="0">
                <a:solidFill>
                  <a:schemeClr val="bg1"/>
                </a:solidFill>
              </a:rPr>
              <a:t> reverses the effects of Opioids</a:t>
            </a:r>
            <a:br>
              <a:rPr lang="en-US" dirty="0">
                <a:solidFill>
                  <a:schemeClr val="bg1"/>
                </a:solidFill>
              </a:rPr>
            </a:br>
            <a:endParaRPr lang="en-US" dirty="0">
              <a:solidFill>
                <a:schemeClr val="bg1"/>
              </a:solidFill>
            </a:endParaRPr>
          </a:p>
          <a:p>
            <a:r>
              <a:rPr lang="en-US" dirty="0">
                <a:solidFill>
                  <a:schemeClr val="bg1"/>
                </a:solidFill>
              </a:rPr>
              <a:t>Same dose as humans: 0.04 mg/kg IV, IM, IN, SQ</a:t>
            </a: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9419DCA2-A071-4CDB-BBD1-78083080A1DB}"/>
              </a:ext>
            </a:extLst>
          </p:cNvPr>
          <p:cNvPicPr>
            <a:picLocks noChangeAspect="1"/>
          </p:cNvPicPr>
          <p:nvPr/>
        </p:nvPicPr>
        <p:blipFill rotWithShape="1">
          <a:blip r:embed="rId4">
            <a:extLst>
              <a:ext uri="{28A0092B-C50C-407E-A947-70E740481C1C}">
                <a14:useLocalDpi xmlns:a14="http://schemas.microsoft.com/office/drawing/2010/main" val="0"/>
              </a:ext>
            </a:extLst>
          </a:blip>
          <a:srcRect l="5896" t="28766" r="18750"/>
          <a:stretch/>
        </p:blipFill>
        <p:spPr>
          <a:xfrm>
            <a:off x="6094474" y="1459992"/>
            <a:ext cx="6148782" cy="3938016"/>
          </a:xfrm>
          <a:prstGeom prst="rect">
            <a:avLst/>
          </a:prstGeom>
        </p:spPr>
      </p:pic>
    </p:spTree>
    <p:custDataLst>
      <p:tags r:id="rId1"/>
    </p:custDataLst>
    <p:extLst>
      <p:ext uri="{BB962C8B-B14F-4D97-AF65-F5344CB8AC3E}">
        <p14:creationId xmlns:p14="http://schemas.microsoft.com/office/powerpoint/2010/main" val="4104832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033" name="Rectangle 103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35" name="Rectangle 103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a:extLst>
              <a:ext uri="{FF2B5EF4-FFF2-40B4-BE49-F238E27FC236}">
                <a16:creationId xmlns:a16="http://schemas.microsoft.com/office/drawing/2014/main" id="{12646F9E-5F2B-489B-8FAE-F630F5276AA5}"/>
              </a:ext>
            </a:extLst>
          </p:cNvPr>
          <p:cNvSpPr>
            <a:spLocks noGrp="1"/>
          </p:cNvSpPr>
          <p:nvPr>
            <p:ph type="title"/>
          </p:nvPr>
        </p:nvSpPr>
        <p:spPr>
          <a:xfrm>
            <a:off x="960438" y="640080"/>
            <a:ext cx="4500737" cy="2194560"/>
          </a:xfrm>
        </p:spPr>
        <p:txBody>
          <a:bodyPr>
            <a:normAutofit/>
          </a:bodyPr>
          <a:lstStyle/>
          <a:p>
            <a:r>
              <a:rPr lang="en-US" dirty="0"/>
              <a:t>What is Narcan</a:t>
            </a:r>
            <a:r>
              <a:rPr lang="en-US" baseline="30000" dirty="0"/>
              <a:t>®</a:t>
            </a:r>
            <a:r>
              <a:rPr lang="en-US" dirty="0"/>
              <a:t>?</a:t>
            </a:r>
          </a:p>
        </p:txBody>
      </p:sp>
      <p:sp>
        <p:nvSpPr>
          <p:cNvPr id="2" name="Content Placeholder 1">
            <a:extLst>
              <a:ext uri="{FF2B5EF4-FFF2-40B4-BE49-F238E27FC236}">
                <a16:creationId xmlns:a16="http://schemas.microsoft.com/office/drawing/2014/main" id="{F60ACB5C-0A01-4401-BAAA-00E3582CE18F}"/>
              </a:ext>
            </a:extLst>
          </p:cNvPr>
          <p:cNvSpPr>
            <a:spLocks noGrp="1"/>
          </p:cNvSpPr>
          <p:nvPr>
            <p:ph idx="1"/>
          </p:nvPr>
        </p:nvSpPr>
        <p:spPr>
          <a:xfrm>
            <a:off x="960438" y="2916936"/>
            <a:ext cx="4500737" cy="3264408"/>
          </a:xfrm>
        </p:spPr>
        <p:txBody>
          <a:bodyPr anchor="t">
            <a:normAutofit/>
          </a:bodyPr>
          <a:lstStyle/>
          <a:p>
            <a:r>
              <a:rPr lang="en-US" dirty="0">
                <a:solidFill>
                  <a:schemeClr val="bg1"/>
                </a:solidFill>
              </a:rPr>
              <a:t>Brand name </a:t>
            </a:r>
            <a:br>
              <a:rPr lang="en-US" dirty="0">
                <a:solidFill>
                  <a:schemeClr val="bg1"/>
                </a:solidFill>
              </a:rPr>
            </a:br>
            <a:r>
              <a:rPr lang="en-US" dirty="0">
                <a:solidFill>
                  <a:schemeClr val="bg1"/>
                </a:solidFill>
              </a:rPr>
              <a:t>version of Naloxone</a:t>
            </a:r>
          </a:p>
          <a:p>
            <a:endParaRPr lang="en-US" dirty="0">
              <a:solidFill>
                <a:schemeClr val="bg1"/>
              </a:solidFill>
            </a:endParaRPr>
          </a:p>
        </p:txBody>
      </p:sp>
      <p:pic>
        <p:nvPicPr>
          <p:cNvPr id="1026" name="Picture 2" descr="Narcan Prices, Coupons &amp; Savings Tips - GoodRx">
            <a:extLst>
              <a:ext uri="{FF2B5EF4-FFF2-40B4-BE49-F238E27FC236}">
                <a16:creationId xmlns:a16="http://schemas.microsoft.com/office/drawing/2014/main" id="{2EDD4D0D-FE10-CD36-5405-C2430E40AE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69" r="17357"/>
          <a:stretch/>
        </p:blipFill>
        <p:spPr bwMode="auto">
          <a:xfrm>
            <a:off x="6094474" y="655320"/>
            <a:ext cx="6094474" cy="53502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899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836951-6CF0-DB42-F225-11340A652E3F}"/>
              </a:ext>
            </a:extLst>
          </p:cNvPr>
          <p:cNvSpPr/>
          <p:nvPr/>
        </p:nvSpPr>
        <p:spPr>
          <a:xfrm>
            <a:off x="0" y="1467104"/>
            <a:ext cx="6096000" cy="53908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9" name="Picture 8" descr="A dog with its tongue out&#10;&#10;Description automatically generated with medium confidence">
            <a:extLst>
              <a:ext uri="{FF2B5EF4-FFF2-40B4-BE49-F238E27FC236}">
                <a16:creationId xmlns:a16="http://schemas.microsoft.com/office/drawing/2014/main" id="{52C1E1AE-A59E-E52A-BC53-0C8FCB538E0C}"/>
              </a:ext>
            </a:extLst>
          </p:cNvPr>
          <p:cNvPicPr>
            <a:picLocks noChangeAspect="1"/>
          </p:cNvPicPr>
          <p:nvPr/>
        </p:nvPicPr>
        <p:blipFill rotWithShape="1">
          <a:blip r:embed="rId4">
            <a:extLst>
              <a:ext uri="{28A0092B-C50C-407E-A947-70E740481C1C}">
                <a14:useLocalDpi xmlns:a14="http://schemas.microsoft.com/office/drawing/2010/main" val="0"/>
              </a:ext>
            </a:extLst>
          </a:blip>
          <a:srcRect l="20072" t="15838" r="46390" b="33060"/>
          <a:stretch/>
        </p:blipFill>
        <p:spPr>
          <a:xfrm flipH="1">
            <a:off x="0" y="1505204"/>
            <a:ext cx="2341822" cy="5352796"/>
          </a:xfrm>
          <a:prstGeom prst="rect">
            <a:avLst/>
          </a:prstGeom>
        </p:spPr>
      </p:pic>
      <p:sp>
        <p:nvSpPr>
          <p:cNvPr id="3" name="Title 2">
            <a:extLst>
              <a:ext uri="{FF2B5EF4-FFF2-40B4-BE49-F238E27FC236}">
                <a16:creationId xmlns:a16="http://schemas.microsoft.com/office/drawing/2014/main" id="{7A5F2350-0683-444E-A3E5-7DCECA9D904C}"/>
              </a:ext>
            </a:extLst>
          </p:cNvPr>
          <p:cNvSpPr>
            <a:spLocks noGrp="1"/>
          </p:cNvSpPr>
          <p:nvPr>
            <p:ph type="title"/>
          </p:nvPr>
        </p:nvSpPr>
        <p:spPr/>
        <p:txBody>
          <a:bodyPr>
            <a:normAutofit fontScale="90000"/>
          </a:bodyPr>
          <a:lstStyle/>
          <a:p>
            <a:r>
              <a:rPr lang="en-US"/>
              <a:t>Different meanings: “Narcotic”</a:t>
            </a:r>
          </a:p>
        </p:txBody>
      </p:sp>
      <p:sp>
        <p:nvSpPr>
          <p:cNvPr id="6" name="Text Placeholder 5">
            <a:extLst>
              <a:ext uri="{FF2B5EF4-FFF2-40B4-BE49-F238E27FC236}">
                <a16:creationId xmlns:a16="http://schemas.microsoft.com/office/drawing/2014/main" id="{3BC4C8EE-10C0-409C-B6AD-BE9E363CFA72}"/>
              </a:ext>
            </a:extLst>
          </p:cNvPr>
          <p:cNvSpPr>
            <a:spLocks noGrp="1"/>
          </p:cNvSpPr>
          <p:nvPr>
            <p:ph type="body" idx="1"/>
          </p:nvPr>
        </p:nvSpPr>
        <p:spPr>
          <a:xfrm>
            <a:off x="1885950" y="1548033"/>
            <a:ext cx="3893058" cy="514096"/>
          </a:xfrm>
        </p:spPr>
        <p:txBody>
          <a:bodyPr>
            <a:normAutofit fontScale="92500" lnSpcReduction="10000"/>
          </a:bodyPr>
          <a:lstStyle/>
          <a:p>
            <a:r>
              <a:rPr lang="en-US" sz="3200" b="1" dirty="0">
                <a:ln w="0"/>
                <a:solidFill>
                  <a:schemeClr val="accent1"/>
                </a:solidFill>
                <a:effectLst>
                  <a:outerShdw blurRad="38100" dist="25400" dir="5400000" algn="ctr" rotWithShape="0">
                    <a:srgbClr val="6E747A">
                      <a:alpha val="43000"/>
                    </a:srgbClr>
                  </a:outerShdw>
                </a:effectLst>
              </a:rPr>
              <a:t>“Narcotics” Dog</a:t>
            </a:r>
          </a:p>
        </p:txBody>
      </p:sp>
      <p:sp>
        <p:nvSpPr>
          <p:cNvPr id="7" name="Text Placeholder 6">
            <a:extLst>
              <a:ext uri="{FF2B5EF4-FFF2-40B4-BE49-F238E27FC236}">
                <a16:creationId xmlns:a16="http://schemas.microsoft.com/office/drawing/2014/main" id="{6BA8E05C-9F67-472E-847F-78EB90B695B9}"/>
              </a:ext>
            </a:extLst>
          </p:cNvPr>
          <p:cNvSpPr>
            <a:spLocks noGrp="1"/>
          </p:cNvSpPr>
          <p:nvPr>
            <p:ph type="body" sz="quarter" idx="3"/>
          </p:nvPr>
        </p:nvSpPr>
        <p:spPr>
          <a:xfrm>
            <a:off x="6409943" y="1548033"/>
            <a:ext cx="4818888" cy="514096"/>
          </a:xfrm>
        </p:spPr>
        <p:txBody>
          <a:bodyPr>
            <a:normAutofit fontScale="92500" lnSpcReduction="10000"/>
          </a:bodyPr>
          <a:lstStyle/>
          <a:p>
            <a:r>
              <a:rPr lang="en-US" sz="3200" b="1" dirty="0">
                <a:ln w="0"/>
                <a:solidFill>
                  <a:schemeClr val="accent1"/>
                </a:solidFill>
                <a:effectLst>
                  <a:outerShdw blurRad="38100" dist="25400" dir="5400000" algn="ctr" rotWithShape="0">
                    <a:srgbClr val="6E747A">
                      <a:alpha val="43000"/>
                    </a:srgbClr>
                  </a:outerShdw>
                </a:effectLst>
              </a:rPr>
              <a:t>Reversed by Narcan</a:t>
            </a:r>
          </a:p>
        </p:txBody>
      </p:sp>
      <p:sp>
        <p:nvSpPr>
          <p:cNvPr id="8" name="Content Placeholder 7">
            <a:extLst>
              <a:ext uri="{FF2B5EF4-FFF2-40B4-BE49-F238E27FC236}">
                <a16:creationId xmlns:a16="http://schemas.microsoft.com/office/drawing/2014/main" id="{4A90D979-841F-4A73-B564-173944096A63}"/>
              </a:ext>
            </a:extLst>
          </p:cNvPr>
          <p:cNvSpPr>
            <a:spLocks noGrp="1"/>
          </p:cNvSpPr>
          <p:nvPr>
            <p:ph sz="quarter" idx="4"/>
          </p:nvPr>
        </p:nvSpPr>
        <p:spPr>
          <a:xfrm>
            <a:off x="6409943" y="2190750"/>
            <a:ext cx="4818888" cy="4667250"/>
          </a:xfrm>
        </p:spPr>
        <p:txBody>
          <a:bodyPr>
            <a:normAutofit lnSpcReduction="10000"/>
          </a:bodyPr>
          <a:lstStyle/>
          <a:p>
            <a:pPr>
              <a:buFont typeface="Wingdings" panose="05000000000000000000" pitchFamily="2" charset="2"/>
              <a:buChar char=""/>
            </a:pPr>
            <a:r>
              <a:rPr lang="en-US" sz="2800" strike="sngStrike" dirty="0"/>
              <a:t>Marijuana</a:t>
            </a:r>
          </a:p>
          <a:p>
            <a:pPr>
              <a:buFont typeface="Wingdings" panose="05000000000000000000" pitchFamily="2" charset="2"/>
              <a:buChar char="ü"/>
            </a:pPr>
            <a:r>
              <a:rPr lang="en-US" sz="2800" b="1" dirty="0"/>
              <a:t>Heroine</a:t>
            </a:r>
          </a:p>
          <a:p>
            <a:pPr>
              <a:buFont typeface="Wingdings" panose="05000000000000000000" pitchFamily="2" charset="2"/>
              <a:buChar char=""/>
            </a:pPr>
            <a:r>
              <a:rPr lang="en-US" sz="2800" strike="sngStrike" dirty="0"/>
              <a:t>Cocaine</a:t>
            </a:r>
          </a:p>
          <a:p>
            <a:pPr>
              <a:lnSpc>
                <a:spcPct val="100000"/>
              </a:lnSpc>
              <a:buFont typeface="Wingdings" panose="05000000000000000000" pitchFamily="2" charset="2"/>
              <a:buChar char="ü"/>
            </a:pPr>
            <a:r>
              <a:rPr lang="en-US" sz="2800" dirty="0"/>
              <a:t>Morphine/Codeine… </a:t>
            </a:r>
          </a:p>
          <a:p>
            <a:pPr>
              <a:buFont typeface="Wingdings" panose="05000000000000000000" pitchFamily="2" charset="2"/>
              <a:buChar char=""/>
            </a:pPr>
            <a:r>
              <a:rPr lang="en-US" sz="2800" strike="sngStrike" dirty="0"/>
              <a:t>Methamphetamines</a:t>
            </a:r>
          </a:p>
          <a:p>
            <a:pPr>
              <a:buFont typeface="Wingdings" panose="05000000000000000000" pitchFamily="2" charset="2"/>
              <a:buChar char=""/>
            </a:pPr>
            <a:r>
              <a:rPr lang="en-US" sz="2800" strike="sngStrike" dirty="0"/>
              <a:t>LSD</a:t>
            </a:r>
          </a:p>
          <a:p>
            <a:pPr>
              <a:buFont typeface="Wingdings" panose="05000000000000000000" pitchFamily="2" charset="2"/>
              <a:buChar char="ü"/>
            </a:pPr>
            <a:r>
              <a:rPr lang="en-US" sz="2800" b="1" dirty="0"/>
              <a:t>Fentanyl</a:t>
            </a:r>
          </a:p>
          <a:p>
            <a:pPr>
              <a:buFont typeface="Wingdings" panose="05000000000000000000" pitchFamily="2" charset="2"/>
              <a:buChar char="ü"/>
            </a:pPr>
            <a:r>
              <a:rPr lang="en-US" sz="2800" b="1" dirty="0"/>
              <a:t>Carfentanyl</a:t>
            </a:r>
          </a:p>
        </p:txBody>
      </p:sp>
      <p:pic>
        <p:nvPicPr>
          <p:cNvPr id="4" name="Picture 2" descr="NARCAN NASAL SPRAY Dosage &amp;amp; Rx Info | Uses, Side Effects">
            <a:extLst>
              <a:ext uri="{FF2B5EF4-FFF2-40B4-BE49-F238E27FC236}">
                <a16:creationId xmlns:a16="http://schemas.microsoft.com/office/drawing/2014/main" id="{BCA9D513-4359-476F-AC43-BA2BC60376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9929779" y="1723958"/>
            <a:ext cx="2262221" cy="452444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D7B094C7-5E27-49D8-AD7E-D52CAC20AD70}"/>
              </a:ext>
            </a:extLst>
          </p:cNvPr>
          <p:cNvSpPr>
            <a:spLocks noGrp="1"/>
          </p:cNvSpPr>
          <p:nvPr>
            <p:ph sz="half" idx="2"/>
          </p:nvPr>
        </p:nvSpPr>
        <p:spPr>
          <a:xfrm>
            <a:off x="1885949" y="2190750"/>
            <a:ext cx="3893058" cy="4667250"/>
          </a:xfrm>
        </p:spPr>
        <p:txBody>
          <a:bodyPr>
            <a:normAutofit lnSpcReduction="10000"/>
          </a:bodyPr>
          <a:lstStyle/>
          <a:p>
            <a:pPr>
              <a:buFont typeface="Wingdings" panose="05000000000000000000" pitchFamily="2" charset="2"/>
              <a:buChar char="ü"/>
            </a:pPr>
            <a:r>
              <a:rPr lang="en-US" sz="2800" dirty="0">
                <a:solidFill>
                  <a:schemeClr val="bg1"/>
                </a:solidFill>
              </a:rPr>
              <a:t>Marijuana(?)</a:t>
            </a:r>
          </a:p>
          <a:p>
            <a:pPr>
              <a:buFont typeface="Wingdings" panose="05000000000000000000" pitchFamily="2" charset="2"/>
              <a:buChar char="ü"/>
            </a:pPr>
            <a:r>
              <a:rPr lang="en-US" sz="2800" dirty="0">
                <a:solidFill>
                  <a:schemeClr val="bg1"/>
                </a:solidFill>
              </a:rPr>
              <a:t>Heroine</a:t>
            </a:r>
          </a:p>
          <a:p>
            <a:pPr>
              <a:buFont typeface="Wingdings" panose="05000000000000000000" pitchFamily="2" charset="2"/>
              <a:buChar char="ü"/>
            </a:pPr>
            <a:r>
              <a:rPr lang="en-US" sz="2800" dirty="0">
                <a:solidFill>
                  <a:schemeClr val="bg1"/>
                </a:solidFill>
              </a:rPr>
              <a:t>Cocaine</a:t>
            </a:r>
          </a:p>
          <a:p>
            <a:pPr>
              <a:buFont typeface="Wingdings" panose="05000000000000000000" pitchFamily="2" charset="2"/>
              <a:buChar char="ü"/>
            </a:pPr>
            <a:r>
              <a:rPr lang="en-US" sz="2800" dirty="0">
                <a:solidFill>
                  <a:schemeClr val="bg1"/>
                </a:solidFill>
              </a:rPr>
              <a:t>Morphine/Codeine… </a:t>
            </a:r>
          </a:p>
          <a:p>
            <a:pPr>
              <a:buFont typeface="Wingdings" panose="05000000000000000000" pitchFamily="2" charset="2"/>
              <a:buChar char="ü"/>
            </a:pPr>
            <a:r>
              <a:rPr lang="en-US" sz="2800" dirty="0">
                <a:solidFill>
                  <a:schemeClr val="bg1"/>
                </a:solidFill>
              </a:rPr>
              <a:t>Methamphetamines</a:t>
            </a:r>
          </a:p>
          <a:p>
            <a:pPr>
              <a:buFont typeface="Wingdings" panose="05000000000000000000" pitchFamily="2" charset="2"/>
              <a:buChar char="ü"/>
            </a:pPr>
            <a:r>
              <a:rPr lang="en-US" sz="2800" dirty="0">
                <a:solidFill>
                  <a:schemeClr val="bg1"/>
                </a:solidFill>
              </a:rPr>
              <a:t>LSD</a:t>
            </a:r>
          </a:p>
          <a:p>
            <a:pPr>
              <a:buFont typeface="Wingdings" panose="05000000000000000000" pitchFamily="2" charset="2"/>
              <a:buChar char="ü"/>
            </a:pPr>
            <a:r>
              <a:rPr lang="en-US" sz="2800" dirty="0">
                <a:solidFill>
                  <a:schemeClr val="bg1"/>
                </a:solidFill>
              </a:rPr>
              <a:t>Fentanyl</a:t>
            </a:r>
          </a:p>
          <a:p>
            <a:pPr>
              <a:buFont typeface="Wingdings" panose="05000000000000000000" pitchFamily="2" charset="2"/>
              <a:buChar char="ü"/>
            </a:pPr>
            <a:r>
              <a:rPr lang="en-US" sz="2800" dirty="0">
                <a:solidFill>
                  <a:schemeClr val="bg1"/>
                </a:solidFill>
              </a:rPr>
              <a:t>Carfentanyl </a:t>
            </a:r>
          </a:p>
        </p:txBody>
      </p:sp>
    </p:spTree>
    <p:custDataLst>
      <p:tags r:id="rId1"/>
    </p:custDataLst>
    <p:extLst>
      <p:ext uri="{BB962C8B-B14F-4D97-AF65-F5344CB8AC3E}">
        <p14:creationId xmlns:p14="http://schemas.microsoft.com/office/powerpoint/2010/main" val="4129860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42250-074D-4BD7-BB84-D65F5428DE5D}"/>
              </a:ext>
            </a:extLst>
          </p:cNvPr>
          <p:cNvSpPr>
            <a:spLocks noGrp="1"/>
          </p:cNvSpPr>
          <p:nvPr>
            <p:ph type="title"/>
          </p:nvPr>
        </p:nvSpPr>
        <p:spPr/>
        <p:txBody>
          <a:bodyPr>
            <a:normAutofit fontScale="90000"/>
          </a:bodyPr>
          <a:lstStyle/>
          <a:p>
            <a:r>
              <a:rPr lang="en-US" dirty="0"/>
              <a:t>Opioid Symptoms</a:t>
            </a:r>
          </a:p>
        </p:txBody>
      </p:sp>
      <p:sp>
        <p:nvSpPr>
          <p:cNvPr id="8" name="Content Placeholder 7">
            <a:extLst>
              <a:ext uri="{FF2B5EF4-FFF2-40B4-BE49-F238E27FC236}">
                <a16:creationId xmlns:a16="http://schemas.microsoft.com/office/drawing/2014/main" id="{6229AF96-6AEE-4ED9-B92E-E85DBCF75BFF}"/>
              </a:ext>
            </a:extLst>
          </p:cNvPr>
          <p:cNvSpPr>
            <a:spLocks noGrp="1"/>
          </p:cNvSpPr>
          <p:nvPr>
            <p:ph idx="1"/>
          </p:nvPr>
        </p:nvSpPr>
        <p:spPr/>
        <p:txBody>
          <a:bodyPr anchor="ctr">
            <a:normAutofit/>
          </a:bodyPr>
          <a:lstStyle/>
          <a:p>
            <a:r>
              <a:rPr lang="en-US" dirty="0"/>
              <a:t>Lethargy, walking “drunk”</a:t>
            </a:r>
          </a:p>
          <a:p>
            <a:r>
              <a:rPr lang="en-US" dirty="0"/>
              <a:t>Pinpoint pupils</a:t>
            </a:r>
          </a:p>
          <a:p>
            <a:r>
              <a:rPr lang="en-US" dirty="0"/>
              <a:t>Severe sedation </a:t>
            </a:r>
          </a:p>
          <a:p>
            <a:r>
              <a:rPr lang="en-US" dirty="0">
                <a:highlight>
                  <a:srgbClr val="FFFF00"/>
                </a:highlight>
              </a:rPr>
              <a:t>Slowed respiratory rate </a:t>
            </a:r>
            <a:br>
              <a:rPr lang="en-US" dirty="0">
                <a:highlight>
                  <a:srgbClr val="FFFF00"/>
                </a:highlight>
              </a:rPr>
            </a:br>
            <a:r>
              <a:rPr lang="en-US" dirty="0">
                <a:highlight>
                  <a:srgbClr val="FFFF00"/>
                </a:highlight>
              </a:rPr>
              <a:t>     ➡️ ➡️ ➡️ respiratory arrest</a:t>
            </a:r>
          </a:p>
          <a:p>
            <a:r>
              <a:rPr lang="en-US" dirty="0"/>
              <a:t>Slowed heart rate </a:t>
            </a:r>
          </a:p>
          <a:p>
            <a:r>
              <a:rPr lang="en-US" dirty="0"/>
              <a:t>Coma </a:t>
            </a:r>
          </a:p>
          <a:p>
            <a:r>
              <a:rPr lang="en-US" dirty="0"/>
              <a:t>Death</a:t>
            </a:r>
          </a:p>
        </p:txBody>
      </p:sp>
      <p:sp>
        <p:nvSpPr>
          <p:cNvPr id="4" name="TextBox 3">
            <a:extLst>
              <a:ext uri="{FF2B5EF4-FFF2-40B4-BE49-F238E27FC236}">
                <a16:creationId xmlns:a16="http://schemas.microsoft.com/office/drawing/2014/main" id="{60C0F1F8-E0F3-6AEF-FB01-26703B43141E}"/>
              </a:ext>
            </a:extLst>
          </p:cNvPr>
          <p:cNvSpPr txBox="1"/>
          <p:nvPr/>
        </p:nvSpPr>
        <p:spPr>
          <a:xfrm>
            <a:off x="6953250" y="6000750"/>
            <a:ext cx="5086349" cy="83099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Segoe UI"/>
                <a:ea typeface="+mn-ea"/>
                <a:cs typeface="+mn-cs"/>
              </a:rPr>
              <a:t>Reminder: “</a:t>
            </a:r>
            <a:r>
              <a:rPr kumimoji="0" lang="en-US" sz="2400" b="1" i="1" u="none" strike="noStrike" kern="1200" cap="none" spc="0" normalizeH="0" baseline="0" noProof="0" dirty="0" err="1">
                <a:ln>
                  <a:noFill/>
                </a:ln>
                <a:solidFill>
                  <a:srgbClr val="B1ABCD"/>
                </a:solidFill>
                <a:effectLst/>
                <a:uLnTx/>
                <a:uFillTx/>
                <a:latin typeface="Segoe UI"/>
                <a:ea typeface="+mn-ea"/>
                <a:cs typeface="+mn-cs"/>
              </a:rPr>
              <a:t>OOOO</a:t>
            </a:r>
            <a:r>
              <a:rPr kumimoji="0" lang="en-US" sz="2400" b="0" i="1" u="none" strike="noStrike" kern="1200" cap="none" spc="0" normalizeH="0" baseline="0" noProof="0" dirty="0" err="1">
                <a:ln>
                  <a:noFill/>
                </a:ln>
                <a:solidFill>
                  <a:prstClr val="black"/>
                </a:solidFill>
                <a:effectLst/>
                <a:uLnTx/>
                <a:uFillTx/>
                <a:latin typeface="Segoe UI"/>
                <a:ea typeface="+mn-ea"/>
                <a:cs typeface="+mn-cs"/>
              </a:rPr>
              <a:t>pioids</a:t>
            </a:r>
            <a:r>
              <a:rPr kumimoji="0" lang="en-US" sz="2400" b="0" i="1" u="none" strike="noStrike" kern="1200" cap="none" spc="0" normalizeH="0" baseline="0" noProof="0" dirty="0">
                <a:ln>
                  <a:noFill/>
                </a:ln>
                <a:solidFill>
                  <a:prstClr val="black"/>
                </a:solidFill>
                <a:effectLst/>
                <a:uLnTx/>
                <a:uFillTx/>
                <a:latin typeface="Segoe UI"/>
                <a:ea typeface="+mn-ea"/>
                <a:cs typeface="+mn-cs"/>
              </a:rPr>
              <a:t> </a:t>
            </a:r>
            <a:br>
              <a:rPr kumimoji="0" lang="en-US" sz="2400" b="0" i="1" u="none" strike="noStrike" kern="1200" cap="none" spc="0" normalizeH="0" baseline="0" noProof="0" dirty="0">
                <a:ln>
                  <a:noFill/>
                </a:ln>
                <a:solidFill>
                  <a:prstClr val="black"/>
                </a:solidFill>
                <a:effectLst/>
                <a:uLnTx/>
                <a:uFillTx/>
                <a:latin typeface="Segoe UI"/>
                <a:ea typeface="+mn-ea"/>
                <a:cs typeface="+mn-cs"/>
              </a:rPr>
            </a:br>
            <a:r>
              <a:rPr kumimoji="0" lang="en-US" sz="2400" b="0" i="1" u="none" strike="noStrike" kern="1200" cap="none" spc="0" normalizeH="0" baseline="0" noProof="0" dirty="0">
                <a:ln>
                  <a:noFill/>
                </a:ln>
                <a:solidFill>
                  <a:prstClr val="black"/>
                </a:solidFill>
                <a:effectLst/>
                <a:uLnTx/>
                <a:uFillTx/>
                <a:latin typeface="Segoe UI"/>
                <a:ea typeface="+mn-ea"/>
                <a:cs typeface="+mn-cs"/>
              </a:rPr>
              <a:t>SL</a:t>
            </a:r>
            <a:r>
              <a:rPr kumimoji="0" lang="en-US" sz="2400" b="1" i="1" u="none" strike="noStrike" kern="1200" cap="none" spc="0" normalizeH="0" baseline="0" noProof="0" dirty="0">
                <a:ln>
                  <a:noFill/>
                </a:ln>
                <a:solidFill>
                  <a:srgbClr val="B1ABCD"/>
                </a:solidFill>
                <a:effectLst/>
                <a:uLnTx/>
                <a:uFillTx/>
                <a:latin typeface="Segoe UI"/>
                <a:ea typeface="+mn-ea"/>
                <a:cs typeface="+mn-cs"/>
              </a:rPr>
              <a:t>OOOO</a:t>
            </a:r>
            <a:r>
              <a:rPr kumimoji="0" lang="en-US" sz="2400" b="0" i="1" u="none" strike="noStrike" kern="1200" cap="none" spc="0" normalizeH="0" baseline="0" noProof="0" dirty="0">
                <a:ln>
                  <a:noFill/>
                </a:ln>
                <a:solidFill>
                  <a:prstClr val="black"/>
                </a:solidFill>
                <a:effectLst/>
                <a:uLnTx/>
                <a:uFillTx/>
                <a:latin typeface="Segoe UI"/>
                <a:ea typeface="+mn-ea"/>
                <a:cs typeface="+mn-cs"/>
              </a:rPr>
              <a:t>W You Down”</a:t>
            </a:r>
          </a:p>
        </p:txBody>
      </p:sp>
      <p:pic>
        <p:nvPicPr>
          <p:cNvPr id="10" name="Picture 9" descr="A picture containing dog, mammal, brown, laying&#10;&#10;Description automatically generated">
            <a:extLst>
              <a:ext uri="{FF2B5EF4-FFF2-40B4-BE49-F238E27FC236}">
                <a16:creationId xmlns:a16="http://schemas.microsoft.com/office/drawing/2014/main" id="{FDB263D1-E2AC-6F1D-08F6-0DD4C4D9988D}"/>
              </a:ext>
            </a:extLst>
          </p:cNvPr>
          <p:cNvPicPr>
            <a:picLocks noChangeAspect="1"/>
          </p:cNvPicPr>
          <p:nvPr/>
        </p:nvPicPr>
        <p:blipFill>
          <a:blip r:embed="rId4" cstate="print">
            <a:clrChange>
              <a:clrFrom>
                <a:srgbClr val="FFFFFF"/>
              </a:clrFrom>
              <a:clrTo>
                <a:srgbClr val="FFFFFF">
                  <a:alpha val="0"/>
                </a:srgbClr>
              </a:clrTo>
            </a:clrChange>
            <a:alphaModFix amt="7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6382743" y="2360730"/>
            <a:ext cx="6030322" cy="4020215"/>
          </a:xfrm>
          <a:prstGeom prst="rect">
            <a:avLst/>
          </a:prstGeom>
        </p:spPr>
      </p:pic>
    </p:spTree>
    <p:custDataLst>
      <p:tags r:id="rId1"/>
    </p:custDataLst>
    <p:extLst>
      <p:ext uri="{BB962C8B-B14F-4D97-AF65-F5344CB8AC3E}">
        <p14:creationId xmlns:p14="http://schemas.microsoft.com/office/powerpoint/2010/main" val="49771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Poisons – Other Plants</a:t>
            </a:r>
          </a:p>
        </p:txBody>
      </p:sp>
      <p:sp>
        <p:nvSpPr>
          <p:cNvPr id="2" name="Content Placeholder 1"/>
          <p:cNvSpPr>
            <a:spLocks noGrp="1"/>
          </p:cNvSpPr>
          <p:nvPr>
            <p:ph idx="1"/>
          </p:nvPr>
        </p:nvSpPr>
        <p:spPr/>
        <p:txBody>
          <a:bodyPr>
            <a:normAutofit/>
          </a:bodyPr>
          <a:lstStyle/>
          <a:p>
            <a:r>
              <a:rPr lang="en-US" sz="3200" dirty="0"/>
              <a:t>Too Many to Know and Identify them All…</a:t>
            </a:r>
          </a:p>
          <a:p>
            <a:endParaRPr lang="en-US" sz="3200" dirty="0"/>
          </a:p>
          <a:p>
            <a:r>
              <a:rPr lang="en-US" sz="3200" b="1" dirty="0">
                <a:cs typeface="Aharoni" panose="02010803020104030203" pitchFamily="2" charset="-79"/>
              </a:rPr>
              <a:t>Common Clinical Signs</a:t>
            </a:r>
          </a:p>
          <a:p>
            <a:pPr lvl="1"/>
            <a:r>
              <a:rPr lang="en-US" sz="2800" dirty="0"/>
              <a:t>Vomiting</a:t>
            </a:r>
          </a:p>
          <a:p>
            <a:pPr lvl="1"/>
            <a:r>
              <a:rPr lang="en-US" sz="2800" dirty="0"/>
              <a:t>Depression</a:t>
            </a:r>
          </a:p>
          <a:p>
            <a:pPr lvl="1"/>
            <a:r>
              <a:rPr lang="en-US" sz="2800" dirty="0"/>
              <a:t>Diarrhea</a:t>
            </a:r>
          </a:p>
          <a:p>
            <a:pPr lvl="1"/>
            <a:r>
              <a:rPr lang="en-US" sz="2800" dirty="0"/>
              <a:t>Dehydration</a:t>
            </a:r>
          </a:p>
          <a:p>
            <a:pPr lvl="1"/>
            <a:r>
              <a:rPr lang="en-US" sz="2800" dirty="0"/>
              <a:t>Lack of appetite </a:t>
            </a:r>
          </a:p>
        </p:txBody>
      </p:sp>
      <p:pic>
        <p:nvPicPr>
          <p:cNvPr id="7" name="Content Placeholder 6" descr="A close up of a flower&#10;&#10;Description automatically generated with medium confidence">
            <a:extLst>
              <a:ext uri="{FF2B5EF4-FFF2-40B4-BE49-F238E27FC236}">
                <a16:creationId xmlns:a16="http://schemas.microsoft.com/office/drawing/2014/main" id="{6A7257B7-EF50-64E3-FDFA-12B72C66AE8E}"/>
              </a:ext>
            </a:extLst>
          </p:cNvPr>
          <p:cNvPicPr>
            <a:picLocks noGrp="1" noChangeAspect="1"/>
          </p:cNvPicPr>
          <p:nvPr>
            <p:ph sz="quarter" idx="12"/>
          </p:nvPr>
        </p:nvPicPr>
        <p:blipFill>
          <a:blip r:embed="rId4" cstate="print">
            <a:extLst>
              <a:ext uri="{28A0092B-C50C-407E-A947-70E740481C1C}">
                <a14:useLocalDpi xmlns:a14="http://schemas.microsoft.com/office/drawing/2010/main" val="0"/>
              </a:ext>
            </a:extLst>
          </a:blip>
          <a:stretch>
            <a:fillRect/>
          </a:stretch>
        </p:blipFill>
        <p:spPr>
          <a:xfrm>
            <a:off x="7861842" y="3971229"/>
            <a:ext cx="4330158" cy="2886771"/>
          </a:xfrm>
        </p:spPr>
      </p:pic>
    </p:spTree>
    <p:custDataLst>
      <p:tags r:id="rId1"/>
    </p:custDataLst>
    <p:extLst>
      <p:ext uri="{BB962C8B-B14F-4D97-AF65-F5344CB8AC3E}">
        <p14:creationId xmlns:p14="http://schemas.microsoft.com/office/powerpoint/2010/main" val="79140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7EA6-77FB-2B07-E96E-0E1E6C90D594}"/>
              </a:ext>
            </a:extLst>
          </p:cNvPr>
          <p:cNvSpPr>
            <a:spLocks noGrp="1"/>
          </p:cNvSpPr>
          <p:nvPr>
            <p:ph type="title"/>
          </p:nvPr>
        </p:nvSpPr>
        <p:spPr/>
        <p:txBody>
          <a:bodyPr>
            <a:normAutofit fontScale="90000"/>
          </a:bodyPr>
          <a:lstStyle/>
          <a:p>
            <a:r>
              <a:rPr lang="en-US"/>
              <a:t>When do I provide Naloxone?</a:t>
            </a:r>
          </a:p>
        </p:txBody>
      </p:sp>
      <p:sp>
        <p:nvSpPr>
          <p:cNvPr id="3" name="Content Placeholder 2">
            <a:extLst>
              <a:ext uri="{FF2B5EF4-FFF2-40B4-BE49-F238E27FC236}">
                <a16:creationId xmlns:a16="http://schemas.microsoft.com/office/drawing/2014/main" id="{E890C7B9-56F4-BA05-4758-FAD8187EBA85}"/>
              </a:ext>
            </a:extLst>
          </p:cNvPr>
          <p:cNvSpPr>
            <a:spLocks noGrp="1"/>
          </p:cNvSpPr>
          <p:nvPr>
            <p:ph idx="1"/>
          </p:nvPr>
        </p:nvSpPr>
        <p:spPr>
          <a:xfrm>
            <a:off x="171450" y="1485900"/>
            <a:ext cx="12020550" cy="5372099"/>
          </a:xfrm>
        </p:spPr>
        <p:txBody>
          <a:bodyPr>
            <a:normAutofit fontScale="92500" lnSpcReduction="20000"/>
          </a:bodyPr>
          <a:lstStyle/>
          <a:p>
            <a:pPr marL="0" indent="0">
              <a:buNone/>
            </a:pPr>
            <a:r>
              <a:rPr lang="en-US" b="1" dirty="0">
                <a:solidFill>
                  <a:schemeClr val="accent2">
                    <a:lumMod val="75000"/>
                  </a:schemeClr>
                </a:solidFill>
              </a:rPr>
              <a:t>DO:</a:t>
            </a:r>
          </a:p>
          <a:p>
            <a:r>
              <a:rPr lang="en-US" dirty="0"/>
              <a:t>If symptoms consistent with opioids (slowing)</a:t>
            </a:r>
          </a:p>
          <a:p>
            <a:r>
              <a:rPr lang="en-US" dirty="0"/>
              <a:t>Very lethargic and will not resist administration</a:t>
            </a:r>
          </a:p>
          <a:p>
            <a:r>
              <a:rPr lang="en-US" dirty="0"/>
              <a:t>Otherwise not necessary</a:t>
            </a:r>
            <a:br>
              <a:rPr lang="en-US" dirty="0"/>
            </a:br>
            <a:endParaRPr lang="en-US" dirty="0"/>
          </a:p>
          <a:p>
            <a:pPr marL="0" indent="0">
              <a:buNone/>
            </a:pPr>
            <a:r>
              <a:rPr lang="en-US" b="1" dirty="0">
                <a:solidFill>
                  <a:srgbClr val="C00000"/>
                </a:solidFill>
              </a:rPr>
              <a:t>DON’T</a:t>
            </a:r>
          </a:p>
          <a:p>
            <a:r>
              <a:rPr lang="en-US" dirty="0"/>
              <a:t>Give </a:t>
            </a:r>
            <a:r>
              <a:rPr lang="en-US" i="1" dirty="0"/>
              <a:t>early</a:t>
            </a:r>
            <a:r>
              <a:rPr lang="en-US" dirty="0"/>
              <a:t> or </a:t>
            </a:r>
            <a:r>
              <a:rPr lang="en-US" i="1" dirty="0"/>
              <a:t>just in case</a:t>
            </a:r>
            <a:r>
              <a:rPr lang="en-US" dirty="0"/>
              <a:t> </a:t>
            </a:r>
          </a:p>
          <a:p>
            <a:pPr lvl="1"/>
            <a:r>
              <a:rPr lang="en-US" dirty="0"/>
              <a:t>Could wear off before required</a:t>
            </a:r>
          </a:p>
          <a:p>
            <a:r>
              <a:rPr lang="en-US" i="1" dirty="0"/>
              <a:t>Practice</a:t>
            </a:r>
            <a:r>
              <a:rPr lang="en-US" dirty="0"/>
              <a:t> with water </a:t>
            </a:r>
          </a:p>
          <a:p>
            <a:pPr lvl="1"/>
            <a:r>
              <a:rPr lang="en-US" dirty="0"/>
              <a:t>Training scar since not sedated/lethargic</a:t>
            </a:r>
          </a:p>
        </p:txBody>
      </p:sp>
      <p:sp>
        <p:nvSpPr>
          <p:cNvPr id="7" name="TextBox 6">
            <a:extLst>
              <a:ext uri="{FF2B5EF4-FFF2-40B4-BE49-F238E27FC236}">
                <a16:creationId xmlns:a16="http://schemas.microsoft.com/office/drawing/2014/main" id="{25169CF4-22F0-C3F1-88BB-65938B6A96BB}"/>
              </a:ext>
            </a:extLst>
          </p:cNvPr>
          <p:cNvSpPr txBox="1"/>
          <p:nvPr/>
        </p:nvSpPr>
        <p:spPr>
          <a:xfrm>
            <a:off x="7581900" y="6000750"/>
            <a:ext cx="4457699" cy="83099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Segoe UI"/>
                <a:ea typeface="+mn-ea"/>
                <a:cs typeface="+mn-cs"/>
              </a:rPr>
              <a:t>Reminder: “</a:t>
            </a:r>
            <a:r>
              <a:rPr kumimoji="0" lang="en-US" sz="2400" b="1" i="1" u="none" strike="noStrike" kern="1200" cap="none" spc="0" normalizeH="0" baseline="0" noProof="0" dirty="0" err="1">
                <a:ln>
                  <a:noFill/>
                </a:ln>
                <a:solidFill>
                  <a:srgbClr val="B1ABCD"/>
                </a:solidFill>
                <a:effectLst/>
                <a:uLnTx/>
                <a:uFillTx/>
                <a:latin typeface="Segoe UI"/>
                <a:ea typeface="+mn-ea"/>
                <a:cs typeface="+mn-cs"/>
              </a:rPr>
              <a:t>OOOO</a:t>
            </a:r>
            <a:r>
              <a:rPr kumimoji="0" lang="en-US" sz="2400" b="0" i="1" u="none" strike="noStrike" kern="1200" cap="none" spc="0" normalizeH="0" baseline="0" noProof="0" dirty="0" err="1">
                <a:ln>
                  <a:noFill/>
                </a:ln>
                <a:solidFill>
                  <a:prstClr val="black"/>
                </a:solidFill>
                <a:effectLst/>
                <a:uLnTx/>
                <a:uFillTx/>
                <a:latin typeface="Segoe UI"/>
                <a:ea typeface="+mn-ea"/>
                <a:cs typeface="+mn-cs"/>
              </a:rPr>
              <a:t>pioids</a:t>
            </a:r>
            <a:r>
              <a:rPr kumimoji="0" lang="en-US" sz="2400" b="0" i="1" u="none" strike="noStrike" kern="1200" cap="none" spc="0" normalizeH="0" baseline="0" noProof="0" dirty="0">
                <a:ln>
                  <a:noFill/>
                </a:ln>
                <a:solidFill>
                  <a:prstClr val="black"/>
                </a:solidFill>
                <a:effectLst/>
                <a:uLnTx/>
                <a:uFillTx/>
                <a:latin typeface="Segoe UI"/>
                <a:ea typeface="+mn-ea"/>
                <a:cs typeface="+mn-cs"/>
              </a:rPr>
              <a:t> </a:t>
            </a:r>
            <a:br>
              <a:rPr kumimoji="0" lang="en-US" sz="2400" b="0" i="1" u="none" strike="noStrike" kern="1200" cap="none" spc="0" normalizeH="0" baseline="0" noProof="0" dirty="0">
                <a:ln>
                  <a:noFill/>
                </a:ln>
                <a:solidFill>
                  <a:prstClr val="black"/>
                </a:solidFill>
                <a:effectLst/>
                <a:uLnTx/>
                <a:uFillTx/>
                <a:latin typeface="Segoe UI"/>
                <a:ea typeface="+mn-ea"/>
                <a:cs typeface="+mn-cs"/>
              </a:rPr>
            </a:br>
            <a:r>
              <a:rPr kumimoji="0" lang="en-US" sz="2400" b="0" i="1" u="none" strike="noStrike" kern="1200" cap="none" spc="0" normalizeH="0" baseline="0" noProof="0" dirty="0">
                <a:ln>
                  <a:noFill/>
                </a:ln>
                <a:solidFill>
                  <a:prstClr val="black"/>
                </a:solidFill>
                <a:effectLst/>
                <a:uLnTx/>
                <a:uFillTx/>
                <a:latin typeface="Segoe UI"/>
                <a:ea typeface="+mn-ea"/>
                <a:cs typeface="+mn-cs"/>
              </a:rPr>
              <a:t>SL</a:t>
            </a:r>
            <a:r>
              <a:rPr kumimoji="0" lang="en-US" sz="2400" b="1" i="1" u="none" strike="noStrike" kern="1200" cap="none" spc="0" normalizeH="0" baseline="0" noProof="0" dirty="0">
                <a:ln>
                  <a:noFill/>
                </a:ln>
                <a:solidFill>
                  <a:srgbClr val="B1ABCD"/>
                </a:solidFill>
                <a:effectLst/>
                <a:uLnTx/>
                <a:uFillTx/>
                <a:latin typeface="Segoe UI"/>
                <a:ea typeface="+mn-ea"/>
                <a:cs typeface="+mn-cs"/>
              </a:rPr>
              <a:t>OOOO</a:t>
            </a:r>
            <a:r>
              <a:rPr kumimoji="0" lang="en-US" sz="2400" b="0" i="1" u="none" strike="noStrike" kern="1200" cap="none" spc="0" normalizeH="0" baseline="0" noProof="0" dirty="0">
                <a:ln>
                  <a:noFill/>
                </a:ln>
                <a:solidFill>
                  <a:prstClr val="black"/>
                </a:solidFill>
                <a:effectLst/>
                <a:uLnTx/>
                <a:uFillTx/>
                <a:latin typeface="Segoe UI"/>
                <a:ea typeface="+mn-ea"/>
                <a:cs typeface="+mn-cs"/>
              </a:rPr>
              <a:t>W You Down”</a:t>
            </a:r>
          </a:p>
        </p:txBody>
      </p:sp>
      <p:pic>
        <p:nvPicPr>
          <p:cNvPr id="8" name="Picture 7" descr="A picture containing dog, mammal, brown, laying&#10;&#10;Description automatically generated">
            <a:extLst>
              <a:ext uri="{FF2B5EF4-FFF2-40B4-BE49-F238E27FC236}">
                <a16:creationId xmlns:a16="http://schemas.microsoft.com/office/drawing/2014/main" id="{DEC87A1D-F9B9-48C6-195D-D252F5692A8D}"/>
              </a:ext>
            </a:extLst>
          </p:cNvPr>
          <p:cNvPicPr>
            <a:picLocks noChangeAspect="1"/>
          </p:cNvPicPr>
          <p:nvPr/>
        </p:nvPicPr>
        <p:blipFill>
          <a:blip r:embed="rId4" cstate="print">
            <a:clrChange>
              <a:clrFrom>
                <a:srgbClr val="FFFFFF"/>
              </a:clrFrom>
              <a:clrTo>
                <a:srgbClr val="FFFFFF">
                  <a:alpha val="0"/>
                </a:srgbClr>
              </a:clrTo>
            </a:clrChange>
            <a:alphaModFix amt="7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6382743" y="2360730"/>
            <a:ext cx="6030322" cy="4020215"/>
          </a:xfrm>
          <a:prstGeom prst="rect">
            <a:avLst/>
          </a:prstGeom>
        </p:spPr>
      </p:pic>
    </p:spTree>
    <p:custDataLst>
      <p:tags r:id="rId1"/>
    </p:custDataLst>
    <p:extLst>
      <p:ext uri="{BB962C8B-B14F-4D97-AF65-F5344CB8AC3E}">
        <p14:creationId xmlns:p14="http://schemas.microsoft.com/office/powerpoint/2010/main" val="4260654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BD38B-6FA5-2FFB-B822-1A0E6307D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F8D01-1A12-2F89-247C-0ABE64DFF186}"/>
              </a:ext>
            </a:extLst>
          </p:cNvPr>
          <p:cNvSpPr>
            <a:spLocks noGrp="1"/>
          </p:cNvSpPr>
          <p:nvPr>
            <p:ph type="title"/>
          </p:nvPr>
        </p:nvSpPr>
        <p:spPr/>
        <p:txBody>
          <a:bodyPr>
            <a:normAutofit fontScale="90000"/>
          </a:bodyPr>
          <a:lstStyle/>
          <a:p>
            <a:r>
              <a:rPr lang="en-US" dirty="0"/>
              <a:t>But First…</a:t>
            </a:r>
            <a:br>
              <a:rPr lang="en-US" dirty="0"/>
            </a:br>
            <a:r>
              <a:rPr lang="en-US" dirty="0"/>
              <a:t>PPE</a:t>
            </a:r>
          </a:p>
        </p:txBody>
      </p:sp>
      <p:sp>
        <p:nvSpPr>
          <p:cNvPr id="3" name="Content Placeholder 2">
            <a:extLst>
              <a:ext uri="{FF2B5EF4-FFF2-40B4-BE49-F238E27FC236}">
                <a16:creationId xmlns:a16="http://schemas.microsoft.com/office/drawing/2014/main" id="{2A0A95C1-54A0-86B8-EB54-17994D1A3A51}"/>
              </a:ext>
            </a:extLst>
          </p:cNvPr>
          <p:cNvSpPr>
            <a:spLocks noGrp="1"/>
          </p:cNvSpPr>
          <p:nvPr>
            <p:ph idx="1"/>
          </p:nvPr>
        </p:nvSpPr>
        <p:spPr>
          <a:xfrm>
            <a:off x="171450" y="2403035"/>
            <a:ext cx="11057382" cy="4587966"/>
          </a:xfrm>
        </p:spPr>
        <p:txBody>
          <a:bodyPr>
            <a:normAutofit/>
          </a:bodyPr>
          <a:lstStyle/>
          <a:p>
            <a:r>
              <a:rPr lang="en-US" dirty="0"/>
              <a:t>If a dog IS affected, significant risk to human likely</a:t>
            </a:r>
            <a:br>
              <a:rPr lang="en-US" dirty="0"/>
            </a:br>
            <a:endParaRPr lang="en-US" dirty="0"/>
          </a:p>
          <a:p>
            <a:r>
              <a:rPr lang="en-US" dirty="0"/>
              <a:t>Protective Barriers</a:t>
            </a:r>
          </a:p>
          <a:p>
            <a:pPr lvl="1"/>
            <a:r>
              <a:rPr lang="en-US" dirty="0"/>
              <a:t>Gloves</a:t>
            </a:r>
          </a:p>
          <a:p>
            <a:pPr lvl="1"/>
            <a:r>
              <a:rPr lang="en-US" dirty="0"/>
              <a:t>Sheets/clothing to cover fur</a:t>
            </a:r>
          </a:p>
          <a:p>
            <a:pPr lvl="1"/>
            <a:r>
              <a:rPr lang="en-US" dirty="0"/>
              <a:t>O2 mask (no mouth to snout)</a:t>
            </a:r>
          </a:p>
          <a:p>
            <a:pPr lvl="1"/>
            <a:r>
              <a:rPr lang="en-US" dirty="0"/>
              <a:t>P100 Mask if aerosolized</a:t>
            </a:r>
          </a:p>
          <a:p>
            <a:endParaRPr lang="en-US" dirty="0"/>
          </a:p>
        </p:txBody>
      </p:sp>
      <p:pic>
        <p:nvPicPr>
          <p:cNvPr id="20" name="Graphic 19" descr="Warning with solid fill">
            <a:extLst>
              <a:ext uri="{FF2B5EF4-FFF2-40B4-BE49-F238E27FC236}">
                <a16:creationId xmlns:a16="http://schemas.microsoft.com/office/drawing/2014/main" id="{1EDECBA0-F288-32F1-547C-DF15BF75A6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804" y="531573"/>
            <a:ext cx="1273266" cy="1273266"/>
          </a:xfrm>
          <a:prstGeom prst="rect">
            <a:avLst/>
          </a:prstGeom>
        </p:spPr>
      </p:pic>
      <p:pic>
        <p:nvPicPr>
          <p:cNvPr id="24" name="Picture 23" descr="Text&#10;&#10;Description automatically generated">
            <a:extLst>
              <a:ext uri="{FF2B5EF4-FFF2-40B4-BE49-F238E27FC236}">
                <a16:creationId xmlns:a16="http://schemas.microsoft.com/office/drawing/2014/main" id="{7ECFE0D5-2BE3-84DE-63F7-C4F2FF6D78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900409" y="918270"/>
            <a:ext cx="1871476" cy="499873"/>
          </a:xfrm>
          <a:prstGeom prst="rect">
            <a:avLst/>
          </a:prstGeom>
        </p:spPr>
      </p:pic>
      <p:pic>
        <p:nvPicPr>
          <p:cNvPr id="1026" name="Picture 2" descr="3M 8293 P100 Particulate Respirator, 1 Individually Sealed FACE MASK Exp 02/2025 - Picture 1 of 5">
            <a:extLst>
              <a:ext uri="{FF2B5EF4-FFF2-40B4-BE49-F238E27FC236}">
                <a16:creationId xmlns:a16="http://schemas.microsoft.com/office/drawing/2014/main" id="{CEFF6F96-7704-AE59-4D80-DB0BF7568A9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342"/>
          <a:stretch/>
        </p:blipFill>
        <p:spPr bwMode="auto">
          <a:xfrm>
            <a:off x="6928513" y="5024428"/>
            <a:ext cx="3084394" cy="18335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5935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C068-C087-0C80-6045-DDCF3346A62A}"/>
              </a:ext>
            </a:extLst>
          </p:cNvPr>
          <p:cNvSpPr>
            <a:spLocks noGrp="1"/>
          </p:cNvSpPr>
          <p:nvPr>
            <p:ph type="title"/>
          </p:nvPr>
        </p:nvSpPr>
        <p:spPr/>
        <p:txBody>
          <a:bodyPr>
            <a:normAutofit fontScale="90000"/>
          </a:bodyPr>
          <a:lstStyle/>
          <a:p>
            <a:r>
              <a:rPr lang="en-US"/>
              <a:t>But First…</a:t>
            </a:r>
            <a:br>
              <a:rPr lang="en-US"/>
            </a:br>
            <a:r>
              <a:rPr lang="en-US"/>
              <a:t>Decontamination</a:t>
            </a:r>
          </a:p>
        </p:txBody>
      </p:sp>
      <p:sp>
        <p:nvSpPr>
          <p:cNvPr id="3" name="Content Placeholder 2">
            <a:extLst>
              <a:ext uri="{FF2B5EF4-FFF2-40B4-BE49-F238E27FC236}">
                <a16:creationId xmlns:a16="http://schemas.microsoft.com/office/drawing/2014/main" id="{91C89424-9C02-8377-799E-7CA1C9A8241B}"/>
              </a:ext>
            </a:extLst>
          </p:cNvPr>
          <p:cNvSpPr>
            <a:spLocks noGrp="1"/>
          </p:cNvSpPr>
          <p:nvPr>
            <p:ph idx="1"/>
          </p:nvPr>
        </p:nvSpPr>
        <p:spPr>
          <a:xfrm>
            <a:off x="171450" y="2403035"/>
            <a:ext cx="11057382" cy="4587966"/>
          </a:xfrm>
        </p:spPr>
        <p:txBody>
          <a:bodyPr>
            <a:normAutofit/>
          </a:bodyPr>
          <a:lstStyle/>
          <a:p>
            <a:r>
              <a:rPr lang="en-US" dirty="0"/>
              <a:t>If a dog IS affected, significant risk to human likely</a:t>
            </a:r>
            <a:br>
              <a:rPr lang="en-US" dirty="0"/>
            </a:br>
            <a:endParaRPr lang="en-US" dirty="0"/>
          </a:p>
          <a:p>
            <a:r>
              <a:rPr lang="en-US" dirty="0"/>
              <a:t>Decontaminate</a:t>
            </a:r>
          </a:p>
          <a:p>
            <a:pPr lvl="1"/>
            <a:r>
              <a:rPr lang="en-US" dirty="0"/>
              <a:t>Cold water</a:t>
            </a:r>
          </a:p>
          <a:p>
            <a:pPr lvl="1"/>
            <a:r>
              <a:rPr lang="en-US" dirty="0"/>
              <a:t>No rubbing alcohol</a:t>
            </a:r>
          </a:p>
        </p:txBody>
      </p:sp>
      <p:pic>
        <p:nvPicPr>
          <p:cNvPr id="20" name="Graphic 19" descr="Warning with solid fill">
            <a:extLst>
              <a:ext uri="{FF2B5EF4-FFF2-40B4-BE49-F238E27FC236}">
                <a16:creationId xmlns:a16="http://schemas.microsoft.com/office/drawing/2014/main" id="{29A4546A-6869-EF30-90EC-845AC726A2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804" y="531573"/>
            <a:ext cx="1273266" cy="1273266"/>
          </a:xfrm>
          <a:prstGeom prst="rect">
            <a:avLst/>
          </a:prstGeom>
        </p:spPr>
      </p:pic>
      <p:pic>
        <p:nvPicPr>
          <p:cNvPr id="24" name="Picture 23" descr="Text&#10;&#10;Description automatically generated">
            <a:extLst>
              <a:ext uri="{FF2B5EF4-FFF2-40B4-BE49-F238E27FC236}">
                <a16:creationId xmlns:a16="http://schemas.microsoft.com/office/drawing/2014/main" id="{ADC21A8C-9779-2343-2F32-F76D97473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900409" y="918270"/>
            <a:ext cx="1871476" cy="499873"/>
          </a:xfrm>
          <a:prstGeom prst="rect">
            <a:avLst/>
          </a:prstGeom>
        </p:spPr>
      </p:pic>
    </p:spTree>
    <p:custDataLst>
      <p:tags r:id="rId1"/>
    </p:custDataLst>
    <p:extLst>
      <p:ext uri="{BB962C8B-B14F-4D97-AF65-F5344CB8AC3E}">
        <p14:creationId xmlns:p14="http://schemas.microsoft.com/office/powerpoint/2010/main" val="1381143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5E99-FB70-424F-A238-3ABCAFE3C12D}"/>
              </a:ext>
            </a:extLst>
          </p:cNvPr>
          <p:cNvSpPr>
            <a:spLocks noGrp="1"/>
          </p:cNvSpPr>
          <p:nvPr>
            <p:ph type="title"/>
          </p:nvPr>
        </p:nvSpPr>
        <p:spPr/>
        <p:txBody>
          <a:bodyPr/>
          <a:lstStyle/>
          <a:p>
            <a:r>
              <a:rPr lang="en-US" dirty="0"/>
              <a:t> Naloxone Admin: Intranasal Narcan</a:t>
            </a:r>
            <a:r>
              <a:rPr lang="en-US" baseline="30000" dirty="0"/>
              <a:t>®</a:t>
            </a:r>
            <a:endParaRPr lang="en-US" dirty="0"/>
          </a:p>
        </p:txBody>
      </p:sp>
      <p:sp>
        <p:nvSpPr>
          <p:cNvPr id="3" name="Content Placeholder 2">
            <a:extLst>
              <a:ext uri="{FF2B5EF4-FFF2-40B4-BE49-F238E27FC236}">
                <a16:creationId xmlns:a16="http://schemas.microsoft.com/office/drawing/2014/main" id="{AD20C988-46E5-4ACD-BA21-ABD7EC23ACEF}"/>
              </a:ext>
            </a:extLst>
          </p:cNvPr>
          <p:cNvSpPr>
            <a:spLocks noGrp="1"/>
          </p:cNvSpPr>
          <p:nvPr>
            <p:ph idx="1"/>
          </p:nvPr>
        </p:nvSpPr>
        <p:spPr>
          <a:xfrm>
            <a:off x="2200193" y="940534"/>
            <a:ext cx="11696700" cy="5630759"/>
          </a:xfrm>
        </p:spPr>
        <p:txBody>
          <a:bodyPr anchor="t">
            <a:normAutofit/>
          </a:bodyPr>
          <a:lstStyle/>
          <a:p>
            <a:r>
              <a:rPr lang="en-US" dirty="0"/>
              <a:t>Preferred </a:t>
            </a:r>
          </a:p>
          <a:p>
            <a:pPr lvl="1"/>
            <a:r>
              <a:rPr lang="en-US" dirty="0"/>
              <a:t>☑️Fastest   ☑️Easiest    ☑️Smallest</a:t>
            </a:r>
          </a:p>
          <a:p>
            <a:pPr lvl="1"/>
            <a:endParaRPr lang="en-US" dirty="0"/>
          </a:p>
          <a:p>
            <a:r>
              <a:rPr lang="en-US" dirty="0"/>
              <a:t>Consider carrying on belt with gloves</a:t>
            </a:r>
          </a:p>
          <a:p>
            <a:pPr lvl="1"/>
            <a:r>
              <a:rPr lang="en-US" dirty="0"/>
              <a:t>Always on you</a:t>
            </a:r>
          </a:p>
          <a:p>
            <a:pPr lvl="1"/>
            <a:r>
              <a:rPr lang="en-US" dirty="0"/>
              <a:t>Temperature control</a:t>
            </a:r>
            <a:br>
              <a:rPr lang="en-US" dirty="0"/>
            </a:br>
            <a:endParaRPr lang="en-US" dirty="0"/>
          </a:p>
          <a:p>
            <a:r>
              <a:rPr lang="en-US" dirty="0"/>
              <a:t>Designed for human nose, may waste some product</a:t>
            </a:r>
          </a:p>
          <a:p>
            <a:pPr lvl="1"/>
            <a:r>
              <a:rPr lang="en-US" dirty="0"/>
              <a:t>Lower K9 weight means still effective dose</a:t>
            </a:r>
          </a:p>
          <a:p>
            <a:endParaRPr lang="en-US" dirty="0"/>
          </a:p>
          <a:p>
            <a:endParaRPr lang="en-US" dirty="0"/>
          </a:p>
        </p:txBody>
      </p:sp>
      <p:pic>
        <p:nvPicPr>
          <p:cNvPr id="2050" name="Picture 2" descr="NARCAN NASAL SPRAY Dosage &amp;amp; Rx Info | Uses, Side Effects">
            <a:extLst>
              <a:ext uri="{FF2B5EF4-FFF2-40B4-BE49-F238E27FC236}">
                <a16:creationId xmlns:a16="http://schemas.microsoft.com/office/drawing/2014/main" id="{A4C57730-CA2E-4F69-B12C-7BB05CDE2F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239" y="1125623"/>
            <a:ext cx="1717778" cy="17177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5993D4-4339-A50F-F05D-CA81461ED6CB}"/>
              </a:ext>
            </a:extLst>
          </p:cNvPr>
          <p:cNvPicPr>
            <a:picLocks noChangeAspect="1"/>
          </p:cNvPicPr>
          <p:nvPr/>
        </p:nvPicPr>
        <p:blipFill>
          <a:blip r:embed="rId4"/>
          <a:stretch>
            <a:fillRect/>
          </a:stretch>
        </p:blipFill>
        <p:spPr>
          <a:xfrm>
            <a:off x="284063" y="3050164"/>
            <a:ext cx="1916130" cy="2867302"/>
          </a:xfrm>
          <a:prstGeom prst="rect">
            <a:avLst/>
          </a:prstGeom>
        </p:spPr>
      </p:pic>
    </p:spTree>
    <p:custDataLst>
      <p:tags r:id="rId1"/>
    </p:custDataLst>
    <p:extLst>
      <p:ext uri="{BB962C8B-B14F-4D97-AF65-F5344CB8AC3E}">
        <p14:creationId xmlns:p14="http://schemas.microsoft.com/office/powerpoint/2010/main" val="2054261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66B4F735-A941-4A33-BA58-BBAE5A43D526}"/>
              </a:ext>
            </a:extLst>
          </p:cNvPr>
          <p:cNvSpPr>
            <a:spLocks noGrp="1"/>
          </p:cNvSpPr>
          <p:nvPr>
            <p:ph type="title"/>
          </p:nvPr>
        </p:nvSpPr>
        <p:spPr/>
        <p:txBody>
          <a:bodyPr>
            <a:normAutofit/>
          </a:bodyPr>
          <a:lstStyle/>
          <a:p>
            <a:r>
              <a:rPr lang="en-US" dirty="0"/>
              <a:t> Naloxone Admin: Intranasal ‘MAD’</a:t>
            </a:r>
          </a:p>
        </p:txBody>
      </p:sp>
      <p:sp>
        <p:nvSpPr>
          <p:cNvPr id="2" name="Content Placeholder 1">
            <a:extLst>
              <a:ext uri="{FF2B5EF4-FFF2-40B4-BE49-F238E27FC236}">
                <a16:creationId xmlns:a16="http://schemas.microsoft.com/office/drawing/2014/main" id="{4E751168-4BEB-7F0E-ABEA-43605AF78E67}"/>
              </a:ext>
            </a:extLst>
          </p:cNvPr>
          <p:cNvSpPr>
            <a:spLocks noGrp="1"/>
          </p:cNvSpPr>
          <p:nvPr>
            <p:ph idx="1"/>
          </p:nvPr>
        </p:nvSpPr>
        <p:spPr/>
        <p:txBody>
          <a:bodyPr/>
          <a:lstStyle/>
          <a:p>
            <a:pPr marL="0" indent="0">
              <a:buNone/>
            </a:pPr>
            <a:endParaRPr lang="en-US" dirty="0"/>
          </a:p>
        </p:txBody>
      </p:sp>
      <p:sp>
        <p:nvSpPr>
          <p:cNvPr id="77" name="AutoShape 10" descr="Image result for naloxone free mad">
            <a:extLst>
              <a:ext uri="{FF2B5EF4-FFF2-40B4-BE49-F238E27FC236}">
                <a16:creationId xmlns:a16="http://schemas.microsoft.com/office/drawing/2014/main" id="{4C9D70E5-4989-4964-AFD0-22E3B816EB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26" name="Picture 2" descr="Best Practice Medicine (en-US)">
            <a:extLst>
              <a:ext uri="{FF2B5EF4-FFF2-40B4-BE49-F238E27FC236}">
                <a16:creationId xmlns:a16="http://schemas.microsoft.com/office/drawing/2014/main" id="{9A3E6B13-8C41-1182-75C9-C64552E469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86" r="31209"/>
          <a:stretch/>
        </p:blipFill>
        <p:spPr bwMode="auto">
          <a:xfrm>
            <a:off x="5784320" y="1214376"/>
            <a:ext cx="6369899" cy="3530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2BDD18-B078-08DA-8966-57B008BFBA46}"/>
              </a:ext>
            </a:extLst>
          </p:cNvPr>
          <p:cNvSpPr txBox="1"/>
          <p:nvPr/>
        </p:nvSpPr>
        <p:spPr>
          <a:xfrm>
            <a:off x="1640693" y="4864757"/>
            <a:ext cx="9823523" cy="13542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✅Cheap and effective, even distribution across both nostrils</a:t>
            </a:r>
            <a:br>
              <a:rPr kumimoji="0" lang="en-US" sz="2800" b="0" i="0" u="none" strike="noStrike" kern="1200" cap="none" spc="0" normalizeH="0" baseline="0" noProof="0" dirty="0">
                <a:ln>
                  <a:noFill/>
                </a:ln>
                <a:solidFill>
                  <a:prstClr val="black"/>
                </a:solidFill>
                <a:effectLst/>
                <a:uLnTx/>
                <a:uFillTx/>
                <a:latin typeface="Segoe UI"/>
                <a:ea typeface="+mn-ea"/>
                <a:cs typeface="+mn-cs"/>
              </a:rPr>
            </a:br>
            <a:endParaRPr kumimoji="0" lang="en-US" sz="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❌Can be difficult and slow to assemble </a:t>
            </a:r>
            <a:br>
              <a:rPr kumimoji="0" lang="en-US" sz="2400" b="0" i="0" u="none" strike="noStrike" kern="1200" cap="none" spc="0" normalizeH="0" baseline="0" noProof="0" dirty="0">
                <a:ln>
                  <a:noFill/>
                </a:ln>
                <a:solidFill>
                  <a:prstClr val="black"/>
                </a:solidFill>
                <a:effectLst/>
                <a:uLnTx/>
                <a:uFillTx/>
                <a:latin typeface="Segoe UI"/>
                <a:ea typeface="+mn-ea"/>
                <a:cs typeface="+mn-cs"/>
              </a:rPr>
            </a:br>
            <a:r>
              <a:rPr kumimoji="0" lang="en-US" sz="1800" b="0" i="0" u="none" strike="noStrike" kern="1200" cap="none" spc="0" normalizeH="0" baseline="0" noProof="0" dirty="0">
                <a:ln>
                  <a:noFill/>
                </a:ln>
                <a:solidFill>
                  <a:prstClr val="black"/>
                </a:solidFill>
                <a:effectLst/>
                <a:uLnTx/>
                <a:uFillTx/>
                <a:latin typeface="Segoe UI"/>
                <a:ea typeface="+mn-ea"/>
                <a:cs typeface="+mn-cs"/>
              </a:rPr>
              <a:t>           (https://link.springer.com/article/10.1007/s40122-019-0118-0)</a:t>
            </a:r>
            <a:endParaRPr kumimoji="0" lang="en-US" sz="24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1030" name="Picture 6" descr="Comparative Human Factors Evaluation of Two Nasal Naloxone Administration  Devices: NARCAN® Nasal Spray and Naloxone Prefilled Syringe with Nasal  Atomizer | SpringerLink">
            <a:extLst>
              <a:ext uri="{FF2B5EF4-FFF2-40B4-BE49-F238E27FC236}">
                <a16:creationId xmlns:a16="http://schemas.microsoft.com/office/drawing/2014/main" id="{8C2ADBE1-7C74-1293-D335-8A6339671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71" r="39542" b="7939"/>
          <a:stretch/>
        </p:blipFill>
        <p:spPr bwMode="auto">
          <a:xfrm>
            <a:off x="66911" y="1278474"/>
            <a:ext cx="5812977" cy="34026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2501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rown and black dog&#10;&#10;Description automatically generated">
            <a:extLst>
              <a:ext uri="{FF2B5EF4-FFF2-40B4-BE49-F238E27FC236}">
                <a16:creationId xmlns:a16="http://schemas.microsoft.com/office/drawing/2014/main" id="{7E9BC820-24FE-5033-ED16-F96AFC378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3632" y="668251"/>
            <a:ext cx="6130224" cy="4597668"/>
          </a:xfrm>
          <a:prstGeom prst="rect">
            <a:avLst/>
          </a:prstGeom>
        </p:spPr>
      </p:pic>
      <p:sp>
        <p:nvSpPr>
          <p:cNvPr id="2" name="Title 1">
            <a:extLst>
              <a:ext uri="{FF2B5EF4-FFF2-40B4-BE49-F238E27FC236}">
                <a16:creationId xmlns:a16="http://schemas.microsoft.com/office/drawing/2014/main" id="{976302DC-8A95-4686-B463-35613F5E7B5B}"/>
              </a:ext>
            </a:extLst>
          </p:cNvPr>
          <p:cNvSpPr>
            <a:spLocks noGrp="1"/>
          </p:cNvSpPr>
          <p:nvPr>
            <p:ph type="title"/>
          </p:nvPr>
        </p:nvSpPr>
        <p:spPr/>
        <p:txBody>
          <a:bodyPr>
            <a:normAutofit/>
          </a:bodyPr>
          <a:lstStyle/>
          <a:p>
            <a:r>
              <a:rPr lang="en-US" dirty="0"/>
              <a:t>Naloxone Admin: Intramuscular </a:t>
            </a:r>
            <a:r>
              <a:rPr lang="en-US" dirty="0" err="1"/>
              <a:t>Evzio</a:t>
            </a:r>
            <a:endParaRPr lang="en-US" dirty="0"/>
          </a:p>
        </p:txBody>
      </p:sp>
      <p:sp>
        <p:nvSpPr>
          <p:cNvPr id="11" name="Freeform 16">
            <a:extLst>
              <a:ext uri="{FF2B5EF4-FFF2-40B4-BE49-F238E27FC236}">
                <a16:creationId xmlns:a16="http://schemas.microsoft.com/office/drawing/2014/main" id="{D9ABCE9F-A81E-43BC-9AFE-3C656A3BE802}"/>
              </a:ext>
            </a:extLst>
          </p:cNvPr>
          <p:cNvSpPr>
            <a:spLocks/>
          </p:cNvSpPr>
          <p:nvPr/>
        </p:nvSpPr>
        <p:spPr bwMode="auto">
          <a:xfrm>
            <a:off x="9496075" y="3197225"/>
            <a:ext cx="685800" cy="508000"/>
          </a:xfrm>
          <a:custGeom>
            <a:avLst/>
            <a:gdLst>
              <a:gd name="T0" fmla="*/ 40 w 432"/>
              <a:gd name="T1" fmla="*/ 64 h 320"/>
              <a:gd name="T2" fmla="*/ 88 w 432"/>
              <a:gd name="T3" fmla="*/ 112 h 320"/>
              <a:gd name="T4" fmla="*/ 40 w 432"/>
              <a:gd name="T5" fmla="*/ 256 h 320"/>
              <a:gd name="T6" fmla="*/ 280 w 432"/>
              <a:gd name="T7" fmla="*/ 304 h 320"/>
              <a:gd name="T8" fmla="*/ 424 w 432"/>
              <a:gd name="T9" fmla="*/ 160 h 320"/>
              <a:gd name="T10" fmla="*/ 328 w 432"/>
              <a:gd name="T11" fmla="*/ 16 h 320"/>
              <a:gd name="T12" fmla="*/ 40 w 432"/>
              <a:gd name="T13" fmla="*/ 64 h 320"/>
            </a:gdLst>
            <a:ahLst/>
            <a:cxnLst>
              <a:cxn ang="0">
                <a:pos x="T0" y="T1"/>
              </a:cxn>
              <a:cxn ang="0">
                <a:pos x="T2" y="T3"/>
              </a:cxn>
              <a:cxn ang="0">
                <a:pos x="T4" y="T5"/>
              </a:cxn>
              <a:cxn ang="0">
                <a:pos x="T6" y="T7"/>
              </a:cxn>
              <a:cxn ang="0">
                <a:pos x="T8" y="T9"/>
              </a:cxn>
              <a:cxn ang="0">
                <a:pos x="T10" y="T11"/>
              </a:cxn>
              <a:cxn ang="0">
                <a:pos x="T12" y="T13"/>
              </a:cxn>
            </a:cxnLst>
            <a:rect l="0" t="0" r="r" b="b"/>
            <a:pathLst>
              <a:path w="432" h="320">
                <a:moveTo>
                  <a:pt x="40" y="64"/>
                </a:moveTo>
                <a:cubicBezTo>
                  <a:pt x="0" y="80"/>
                  <a:pt x="88" y="80"/>
                  <a:pt x="88" y="112"/>
                </a:cubicBezTo>
                <a:cubicBezTo>
                  <a:pt x="88" y="144"/>
                  <a:pt x="8" y="224"/>
                  <a:pt x="40" y="256"/>
                </a:cubicBezTo>
                <a:cubicBezTo>
                  <a:pt x="72" y="288"/>
                  <a:pt x="216" y="320"/>
                  <a:pt x="280" y="304"/>
                </a:cubicBezTo>
                <a:cubicBezTo>
                  <a:pt x="344" y="288"/>
                  <a:pt x="416" y="208"/>
                  <a:pt x="424" y="160"/>
                </a:cubicBezTo>
                <a:cubicBezTo>
                  <a:pt x="432" y="112"/>
                  <a:pt x="392" y="32"/>
                  <a:pt x="328" y="16"/>
                </a:cubicBezTo>
                <a:cubicBezTo>
                  <a:pt x="264" y="0"/>
                  <a:pt x="80" y="48"/>
                  <a:pt x="40" y="64"/>
                </a:cubicBezTo>
                <a:close/>
              </a:path>
            </a:pathLst>
          </a:cu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descr="A close up of a device&#10;&#10;Description generated with high confidence">
            <a:extLst>
              <a:ext uri="{FF2B5EF4-FFF2-40B4-BE49-F238E27FC236}">
                <a16:creationId xmlns:a16="http://schemas.microsoft.com/office/drawing/2014/main" id="{6921C896-77A3-FBE8-1BFC-63410885F6A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063" y="1069412"/>
            <a:ext cx="3929332" cy="3929332"/>
          </a:xfrm>
          <a:prstGeom prst="rect">
            <a:avLst/>
          </a:prstGeom>
        </p:spPr>
      </p:pic>
      <p:sp>
        <p:nvSpPr>
          <p:cNvPr id="8" name="TextBox 7">
            <a:extLst>
              <a:ext uri="{FF2B5EF4-FFF2-40B4-BE49-F238E27FC236}">
                <a16:creationId xmlns:a16="http://schemas.microsoft.com/office/drawing/2014/main" id="{4790EC14-207C-6FB7-0A2E-C17797134296}"/>
              </a:ext>
            </a:extLst>
          </p:cNvPr>
          <p:cNvSpPr txBox="1"/>
          <p:nvPr/>
        </p:nvSpPr>
        <p:spPr>
          <a:xfrm>
            <a:off x="1640693" y="4864757"/>
            <a:ext cx="7458965" cy="10464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 Effective and fast</a:t>
            </a:r>
            <a:br>
              <a:rPr kumimoji="0" lang="en-US" sz="2800" b="0" i="0" u="none" strike="noStrike" kern="1200" cap="none" spc="0" normalizeH="0" baseline="0" noProof="0" dirty="0">
                <a:ln>
                  <a:noFill/>
                </a:ln>
                <a:solidFill>
                  <a:prstClr val="black"/>
                </a:solidFill>
                <a:effectLst/>
                <a:uLnTx/>
                <a:uFillTx/>
                <a:latin typeface="Segoe UI"/>
                <a:ea typeface="+mn-ea"/>
                <a:cs typeface="+mn-cs"/>
              </a:rPr>
            </a:br>
            <a:endParaRPr kumimoji="0" lang="en-US" sz="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 Expensive and landmark can be inaccurate</a:t>
            </a:r>
            <a:endParaRPr kumimoji="0" lang="en-US" sz="2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3" name="Arc 12">
            <a:extLst>
              <a:ext uri="{FF2B5EF4-FFF2-40B4-BE49-F238E27FC236}">
                <a16:creationId xmlns:a16="http://schemas.microsoft.com/office/drawing/2014/main" id="{C6D03429-65E5-D86A-6A6D-E6D4C488953B}"/>
              </a:ext>
            </a:extLst>
          </p:cNvPr>
          <p:cNvSpPr/>
          <p:nvPr/>
        </p:nvSpPr>
        <p:spPr>
          <a:xfrm rot="589458">
            <a:off x="8632666" y="2181441"/>
            <a:ext cx="1276708" cy="267419"/>
          </a:xfrm>
          <a:prstGeom prst="arc">
            <a:avLst>
              <a:gd name="adj1" fmla="val 13934632"/>
              <a:gd name="adj2" fmla="val 20805570"/>
            </a:avLst>
          </a:prstGeom>
          <a:ln w="304800" cap="rnd">
            <a:solidFill>
              <a:srgbClr val="FFFF00">
                <a:alpha val="74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 name="Arrow: Right 14">
            <a:extLst>
              <a:ext uri="{FF2B5EF4-FFF2-40B4-BE49-F238E27FC236}">
                <a16:creationId xmlns:a16="http://schemas.microsoft.com/office/drawing/2014/main" id="{28F32E5E-CC31-B4BD-3002-89740530F32B}"/>
              </a:ext>
            </a:extLst>
          </p:cNvPr>
          <p:cNvSpPr/>
          <p:nvPr/>
        </p:nvSpPr>
        <p:spPr>
          <a:xfrm rot="6220461">
            <a:off x="9165345" y="1273720"/>
            <a:ext cx="952469" cy="636721"/>
          </a:xfrm>
          <a:prstGeom prst="rightArrow">
            <a:avLst>
              <a:gd name="adj1" fmla="val 44368"/>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DFC3E4B4-3889-DED1-4183-37751FCCAB9A}"/>
              </a:ext>
            </a:extLst>
          </p:cNvPr>
          <p:cNvSpPr txBox="1"/>
          <p:nvPr/>
        </p:nvSpPr>
        <p:spPr>
          <a:xfrm>
            <a:off x="9969572" y="1686801"/>
            <a:ext cx="2222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Best Landmark </a:t>
            </a:r>
            <a:br>
              <a:rPr kumimoji="0" lang="en-US" sz="1800" b="0" i="0" u="none" strike="noStrike" kern="1200" cap="none" spc="0" normalizeH="0" baseline="0" noProof="0" dirty="0">
                <a:ln>
                  <a:noFill/>
                </a:ln>
                <a:solidFill>
                  <a:prstClr val="black"/>
                </a:solidFill>
                <a:effectLst/>
                <a:uLnTx/>
                <a:uFillTx/>
                <a:latin typeface="Segoe UI"/>
                <a:ea typeface="+mn-ea"/>
                <a:cs typeface="+mn-cs"/>
              </a:rPr>
            </a:br>
            <a:r>
              <a:rPr kumimoji="0" lang="en-US" sz="1800" b="0" i="0" u="none" strike="noStrike" kern="1200" cap="none" spc="0" normalizeH="0" baseline="0" noProof="0" dirty="0">
                <a:ln>
                  <a:noFill/>
                </a:ln>
                <a:solidFill>
                  <a:prstClr val="black"/>
                </a:solidFill>
                <a:effectLst/>
                <a:uLnTx/>
                <a:uFillTx/>
                <a:latin typeface="Segoe UI"/>
                <a:ea typeface="+mn-ea"/>
                <a:cs typeface="+mn-cs"/>
              </a:rPr>
              <a:t>AND approach</a:t>
            </a:r>
          </a:p>
        </p:txBody>
      </p:sp>
    </p:spTree>
    <p:custDataLst>
      <p:tags r:id="rId1"/>
    </p:custDataLst>
    <p:extLst>
      <p:ext uri="{BB962C8B-B14F-4D97-AF65-F5344CB8AC3E}">
        <p14:creationId xmlns:p14="http://schemas.microsoft.com/office/powerpoint/2010/main" val="206517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rown and black dog&#10;&#10;Description automatically generated">
            <a:extLst>
              <a:ext uri="{FF2B5EF4-FFF2-40B4-BE49-F238E27FC236}">
                <a16:creationId xmlns:a16="http://schemas.microsoft.com/office/drawing/2014/main" id="{7E9BC820-24FE-5033-ED16-F96AFC378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73632" y="668251"/>
            <a:ext cx="6130224" cy="4597668"/>
          </a:xfrm>
          <a:prstGeom prst="rect">
            <a:avLst/>
          </a:prstGeom>
        </p:spPr>
      </p:pic>
      <p:sp>
        <p:nvSpPr>
          <p:cNvPr id="2" name="Title 1">
            <a:extLst>
              <a:ext uri="{FF2B5EF4-FFF2-40B4-BE49-F238E27FC236}">
                <a16:creationId xmlns:a16="http://schemas.microsoft.com/office/drawing/2014/main" id="{976302DC-8A95-4686-B463-35613F5E7B5B}"/>
              </a:ext>
            </a:extLst>
          </p:cNvPr>
          <p:cNvSpPr>
            <a:spLocks noGrp="1"/>
          </p:cNvSpPr>
          <p:nvPr>
            <p:ph type="title"/>
          </p:nvPr>
        </p:nvSpPr>
        <p:spPr/>
        <p:txBody>
          <a:bodyPr>
            <a:normAutofit/>
          </a:bodyPr>
          <a:lstStyle/>
          <a:p>
            <a:r>
              <a:rPr lang="en-US" dirty="0"/>
              <a:t>Naloxone Admin: Intramuscular </a:t>
            </a:r>
            <a:r>
              <a:rPr lang="en-US" dirty="0" err="1"/>
              <a:t>Evzio</a:t>
            </a:r>
            <a:endParaRPr lang="en-US" dirty="0"/>
          </a:p>
        </p:txBody>
      </p:sp>
      <p:sp>
        <p:nvSpPr>
          <p:cNvPr id="11" name="Freeform 16">
            <a:extLst>
              <a:ext uri="{FF2B5EF4-FFF2-40B4-BE49-F238E27FC236}">
                <a16:creationId xmlns:a16="http://schemas.microsoft.com/office/drawing/2014/main" id="{D9ABCE9F-A81E-43BC-9AFE-3C656A3BE802}"/>
              </a:ext>
            </a:extLst>
          </p:cNvPr>
          <p:cNvSpPr>
            <a:spLocks/>
          </p:cNvSpPr>
          <p:nvPr/>
        </p:nvSpPr>
        <p:spPr bwMode="auto">
          <a:xfrm>
            <a:off x="9496075" y="3197225"/>
            <a:ext cx="685800" cy="508000"/>
          </a:xfrm>
          <a:custGeom>
            <a:avLst/>
            <a:gdLst>
              <a:gd name="T0" fmla="*/ 40 w 432"/>
              <a:gd name="T1" fmla="*/ 64 h 320"/>
              <a:gd name="T2" fmla="*/ 88 w 432"/>
              <a:gd name="T3" fmla="*/ 112 h 320"/>
              <a:gd name="T4" fmla="*/ 40 w 432"/>
              <a:gd name="T5" fmla="*/ 256 h 320"/>
              <a:gd name="T6" fmla="*/ 280 w 432"/>
              <a:gd name="T7" fmla="*/ 304 h 320"/>
              <a:gd name="T8" fmla="*/ 424 w 432"/>
              <a:gd name="T9" fmla="*/ 160 h 320"/>
              <a:gd name="T10" fmla="*/ 328 w 432"/>
              <a:gd name="T11" fmla="*/ 16 h 320"/>
              <a:gd name="T12" fmla="*/ 40 w 432"/>
              <a:gd name="T13" fmla="*/ 64 h 320"/>
            </a:gdLst>
            <a:ahLst/>
            <a:cxnLst>
              <a:cxn ang="0">
                <a:pos x="T0" y="T1"/>
              </a:cxn>
              <a:cxn ang="0">
                <a:pos x="T2" y="T3"/>
              </a:cxn>
              <a:cxn ang="0">
                <a:pos x="T4" y="T5"/>
              </a:cxn>
              <a:cxn ang="0">
                <a:pos x="T6" y="T7"/>
              </a:cxn>
              <a:cxn ang="0">
                <a:pos x="T8" y="T9"/>
              </a:cxn>
              <a:cxn ang="0">
                <a:pos x="T10" y="T11"/>
              </a:cxn>
              <a:cxn ang="0">
                <a:pos x="T12" y="T13"/>
              </a:cxn>
            </a:cxnLst>
            <a:rect l="0" t="0" r="r" b="b"/>
            <a:pathLst>
              <a:path w="432" h="320">
                <a:moveTo>
                  <a:pt x="40" y="64"/>
                </a:moveTo>
                <a:cubicBezTo>
                  <a:pt x="0" y="80"/>
                  <a:pt x="88" y="80"/>
                  <a:pt x="88" y="112"/>
                </a:cubicBezTo>
                <a:cubicBezTo>
                  <a:pt x="88" y="144"/>
                  <a:pt x="8" y="224"/>
                  <a:pt x="40" y="256"/>
                </a:cubicBezTo>
                <a:cubicBezTo>
                  <a:pt x="72" y="288"/>
                  <a:pt x="216" y="320"/>
                  <a:pt x="280" y="304"/>
                </a:cubicBezTo>
                <a:cubicBezTo>
                  <a:pt x="344" y="288"/>
                  <a:pt x="416" y="208"/>
                  <a:pt x="424" y="160"/>
                </a:cubicBezTo>
                <a:cubicBezTo>
                  <a:pt x="432" y="112"/>
                  <a:pt x="392" y="32"/>
                  <a:pt x="328" y="16"/>
                </a:cubicBezTo>
                <a:cubicBezTo>
                  <a:pt x="264" y="0"/>
                  <a:pt x="80" y="48"/>
                  <a:pt x="40" y="64"/>
                </a:cubicBezTo>
                <a:close/>
              </a:path>
            </a:pathLst>
          </a:cu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descr="A close up of a device&#10;&#10;Description generated with high confidence">
            <a:extLst>
              <a:ext uri="{FF2B5EF4-FFF2-40B4-BE49-F238E27FC236}">
                <a16:creationId xmlns:a16="http://schemas.microsoft.com/office/drawing/2014/main" id="{6921C896-77A3-FBE8-1BFC-63410885F6A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063" y="1069412"/>
            <a:ext cx="3929332" cy="3929332"/>
          </a:xfrm>
          <a:prstGeom prst="rect">
            <a:avLst/>
          </a:prstGeom>
        </p:spPr>
      </p:pic>
      <p:sp>
        <p:nvSpPr>
          <p:cNvPr id="8" name="TextBox 7">
            <a:extLst>
              <a:ext uri="{FF2B5EF4-FFF2-40B4-BE49-F238E27FC236}">
                <a16:creationId xmlns:a16="http://schemas.microsoft.com/office/drawing/2014/main" id="{4790EC14-207C-6FB7-0A2E-C17797134296}"/>
              </a:ext>
            </a:extLst>
          </p:cNvPr>
          <p:cNvSpPr txBox="1"/>
          <p:nvPr/>
        </p:nvSpPr>
        <p:spPr>
          <a:xfrm>
            <a:off x="1640693" y="4864757"/>
            <a:ext cx="7458965" cy="10464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 Effective and fast</a:t>
            </a:r>
            <a:br>
              <a:rPr kumimoji="0" lang="en-US" sz="2800" b="0" i="0" u="none" strike="noStrike" kern="1200" cap="none" spc="0" normalizeH="0" baseline="0" noProof="0" dirty="0">
                <a:ln>
                  <a:noFill/>
                </a:ln>
                <a:solidFill>
                  <a:prstClr val="black"/>
                </a:solidFill>
                <a:effectLst/>
                <a:uLnTx/>
                <a:uFillTx/>
                <a:latin typeface="Segoe UI"/>
                <a:ea typeface="+mn-ea"/>
                <a:cs typeface="+mn-cs"/>
              </a:rPr>
            </a:br>
            <a:endParaRPr kumimoji="0" lang="en-US" sz="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 Expensive and landmark can be inaccurate</a:t>
            </a:r>
            <a:endParaRPr kumimoji="0" lang="en-US" sz="2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3" name="Arc 12">
            <a:extLst>
              <a:ext uri="{FF2B5EF4-FFF2-40B4-BE49-F238E27FC236}">
                <a16:creationId xmlns:a16="http://schemas.microsoft.com/office/drawing/2014/main" id="{C6D03429-65E5-D86A-6A6D-E6D4C488953B}"/>
              </a:ext>
            </a:extLst>
          </p:cNvPr>
          <p:cNvSpPr/>
          <p:nvPr/>
        </p:nvSpPr>
        <p:spPr>
          <a:xfrm rot="589458">
            <a:off x="8632666" y="2181441"/>
            <a:ext cx="1276708" cy="267419"/>
          </a:xfrm>
          <a:prstGeom prst="arc">
            <a:avLst>
              <a:gd name="adj1" fmla="val 13934632"/>
              <a:gd name="adj2" fmla="val 20805570"/>
            </a:avLst>
          </a:prstGeom>
          <a:ln w="304800" cap="rnd">
            <a:solidFill>
              <a:srgbClr val="FFFF00">
                <a:alpha val="74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 name="Arc 13">
            <a:extLst>
              <a:ext uri="{FF2B5EF4-FFF2-40B4-BE49-F238E27FC236}">
                <a16:creationId xmlns:a16="http://schemas.microsoft.com/office/drawing/2014/main" id="{7B489530-711C-03C2-DB02-0837384BFD1B}"/>
              </a:ext>
            </a:extLst>
          </p:cNvPr>
          <p:cNvSpPr/>
          <p:nvPr/>
        </p:nvSpPr>
        <p:spPr>
          <a:xfrm rot="4687938">
            <a:off x="9613604" y="3243654"/>
            <a:ext cx="899791" cy="296755"/>
          </a:xfrm>
          <a:prstGeom prst="arc">
            <a:avLst>
              <a:gd name="adj1" fmla="val 13934632"/>
              <a:gd name="adj2" fmla="val 20168841"/>
            </a:avLst>
          </a:prstGeom>
          <a:ln w="228600" cap="rnd">
            <a:solidFill>
              <a:srgbClr val="FFFF00">
                <a:alpha val="74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 name="Arrow: Right 14">
            <a:extLst>
              <a:ext uri="{FF2B5EF4-FFF2-40B4-BE49-F238E27FC236}">
                <a16:creationId xmlns:a16="http://schemas.microsoft.com/office/drawing/2014/main" id="{28F32E5E-CC31-B4BD-3002-89740530F32B}"/>
              </a:ext>
            </a:extLst>
          </p:cNvPr>
          <p:cNvSpPr/>
          <p:nvPr/>
        </p:nvSpPr>
        <p:spPr>
          <a:xfrm rot="6220461">
            <a:off x="9165345" y="1273720"/>
            <a:ext cx="952469" cy="636721"/>
          </a:xfrm>
          <a:prstGeom prst="rightArrow">
            <a:avLst>
              <a:gd name="adj1" fmla="val 44368"/>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Arrow: Right 15">
            <a:extLst>
              <a:ext uri="{FF2B5EF4-FFF2-40B4-BE49-F238E27FC236}">
                <a16:creationId xmlns:a16="http://schemas.microsoft.com/office/drawing/2014/main" id="{DF7FEE48-1625-5F43-9EE5-91E42F39924A}"/>
              </a:ext>
            </a:extLst>
          </p:cNvPr>
          <p:cNvSpPr/>
          <p:nvPr/>
        </p:nvSpPr>
        <p:spPr>
          <a:xfrm rot="10465086">
            <a:off x="10331453" y="3073670"/>
            <a:ext cx="952469" cy="636721"/>
          </a:xfrm>
          <a:prstGeom prst="rightArrow">
            <a:avLst>
              <a:gd name="adj1" fmla="val 44368"/>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DFC3E4B4-3889-DED1-4183-37751FCCAB9A}"/>
              </a:ext>
            </a:extLst>
          </p:cNvPr>
          <p:cNvSpPr txBox="1"/>
          <p:nvPr/>
        </p:nvSpPr>
        <p:spPr>
          <a:xfrm>
            <a:off x="9969572" y="1686801"/>
            <a:ext cx="22224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Correct Landmarks </a:t>
            </a:r>
            <a:br>
              <a:rPr kumimoji="0" lang="en-US" sz="1800" b="0" i="0" u="none" strike="noStrike" kern="1200" cap="none" spc="0" normalizeH="0" baseline="0" noProof="0" dirty="0">
                <a:ln>
                  <a:noFill/>
                </a:ln>
                <a:solidFill>
                  <a:prstClr val="black"/>
                </a:solidFill>
                <a:effectLst/>
                <a:uLnTx/>
                <a:uFillTx/>
                <a:latin typeface="Segoe UI"/>
                <a:ea typeface="+mn-ea"/>
                <a:cs typeface="+mn-cs"/>
              </a:rPr>
            </a:br>
            <a:r>
              <a:rPr kumimoji="0" lang="en-US" sz="1800" b="0" i="0" u="none" strike="noStrike" kern="1200" cap="none" spc="0" normalizeH="0" baseline="0" noProof="0" dirty="0">
                <a:ln>
                  <a:noFill/>
                </a:ln>
                <a:solidFill>
                  <a:prstClr val="black"/>
                </a:solidFill>
                <a:effectLst/>
                <a:uLnTx/>
                <a:uFillTx/>
                <a:latin typeface="Segoe UI"/>
                <a:ea typeface="+mn-ea"/>
                <a:cs typeface="+mn-cs"/>
              </a:rPr>
              <a:t>AND approach</a:t>
            </a:r>
            <a:br>
              <a:rPr kumimoji="0" lang="en-US" sz="1800" b="0" i="0" u="none" strike="noStrike" kern="1200" cap="none" spc="0" normalizeH="0" baseline="0" noProof="0" dirty="0">
                <a:ln>
                  <a:noFill/>
                </a:ln>
                <a:solidFill>
                  <a:prstClr val="black"/>
                </a:solidFill>
                <a:effectLst/>
                <a:uLnTx/>
                <a:uFillTx/>
                <a:latin typeface="Segoe UI"/>
                <a:ea typeface="+mn-ea"/>
                <a:cs typeface="+mn-cs"/>
              </a:rPr>
            </a:br>
            <a:r>
              <a:rPr kumimoji="0" lang="en-US" sz="1400" b="0" i="0" u="none" strike="noStrike" kern="1200" cap="none" spc="0" normalizeH="0" baseline="0" noProof="0" dirty="0">
                <a:ln>
                  <a:noFill/>
                </a:ln>
                <a:solidFill>
                  <a:prstClr val="black"/>
                </a:solidFill>
                <a:effectLst/>
                <a:uLnTx/>
                <a:uFillTx/>
                <a:latin typeface="Segoe UI"/>
                <a:ea typeface="+mn-ea"/>
                <a:cs typeface="+mn-cs"/>
              </a:rPr>
              <a:t>NOT Lateral</a:t>
            </a:r>
            <a:r>
              <a:rPr kumimoji="0" lang="en-US" sz="1800" b="0" i="0" u="none" strike="noStrike" kern="1200" cap="none" spc="0" normalizeH="0" baseline="0" noProof="0" dirty="0">
                <a:ln>
                  <a:noFill/>
                </a:ln>
                <a:solidFill>
                  <a:prstClr val="black"/>
                </a:solidFill>
                <a:effectLst/>
                <a:uLnTx/>
                <a:uFillTx/>
                <a:latin typeface="Segoe UI"/>
                <a:ea typeface="+mn-ea"/>
                <a:cs typeface="+mn-cs"/>
              </a:rPr>
              <a:t> </a:t>
            </a:r>
          </a:p>
        </p:txBody>
      </p:sp>
    </p:spTree>
    <p:custDataLst>
      <p:tags r:id="rId1"/>
    </p:custDataLst>
    <p:extLst>
      <p:ext uri="{BB962C8B-B14F-4D97-AF65-F5344CB8AC3E}">
        <p14:creationId xmlns:p14="http://schemas.microsoft.com/office/powerpoint/2010/main" val="2855638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5E99-FB70-424F-A238-3ABCAFE3C12D}"/>
              </a:ext>
            </a:extLst>
          </p:cNvPr>
          <p:cNvSpPr>
            <a:spLocks noGrp="1"/>
          </p:cNvSpPr>
          <p:nvPr>
            <p:ph type="title"/>
          </p:nvPr>
        </p:nvSpPr>
        <p:spPr/>
        <p:txBody>
          <a:bodyPr>
            <a:normAutofit/>
          </a:bodyPr>
          <a:lstStyle/>
          <a:p>
            <a:r>
              <a:rPr lang="en-US" dirty="0"/>
              <a:t>What Next?</a:t>
            </a:r>
          </a:p>
        </p:txBody>
      </p:sp>
      <p:sp>
        <p:nvSpPr>
          <p:cNvPr id="3" name="Content Placeholder 2">
            <a:extLst>
              <a:ext uri="{FF2B5EF4-FFF2-40B4-BE49-F238E27FC236}">
                <a16:creationId xmlns:a16="http://schemas.microsoft.com/office/drawing/2014/main" id="{AD20C988-46E5-4ACD-BA21-ABD7EC23ACEF}"/>
              </a:ext>
            </a:extLst>
          </p:cNvPr>
          <p:cNvSpPr>
            <a:spLocks noGrp="1"/>
          </p:cNvSpPr>
          <p:nvPr>
            <p:ph idx="1"/>
          </p:nvPr>
        </p:nvSpPr>
        <p:spPr>
          <a:xfrm>
            <a:off x="3737521" y="1109471"/>
            <a:ext cx="8321129" cy="5054261"/>
          </a:xfrm>
        </p:spPr>
        <p:txBody>
          <a:bodyPr anchor="ctr">
            <a:normAutofit fontScale="92500" lnSpcReduction="10000"/>
          </a:bodyPr>
          <a:lstStyle/>
          <a:p>
            <a:r>
              <a:rPr lang="en-US" dirty="0"/>
              <a:t>Vomit? </a:t>
            </a:r>
          </a:p>
          <a:p>
            <a:pPr marL="0" indent="0">
              <a:buNone/>
            </a:pPr>
            <a:r>
              <a:rPr lang="en-US" dirty="0">
                <a:sym typeface="Webdings" panose="05030102010509060703" pitchFamily="18" charset="2"/>
              </a:rPr>
              <a:t>	 O</a:t>
            </a:r>
            <a:r>
              <a:rPr lang="en-US" dirty="0"/>
              <a:t>pen muzzle or no muzzle</a:t>
            </a:r>
            <a:br>
              <a:rPr lang="en-US" dirty="0"/>
            </a:br>
            <a:endParaRPr lang="en-US" dirty="0"/>
          </a:p>
          <a:p>
            <a:r>
              <a:rPr lang="en-US" dirty="0"/>
              <a:t>Dysphoria?</a:t>
            </a:r>
            <a:br>
              <a:rPr lang="en-US" dirty="0"/>
            </a:br>
            <a:r>
              <a:rPr lang="en-US" dirty="0"/>
              <a:t>	</a:t>
            </a:r>
            <a:r>
              <a:rPr lang="en-US" dirty="0">
                <a:sym typeface="Webdings" panose="05030102010509060703" pitchFamily="18" charset="2"/>
              </a:rPr>
              <a:t> Medical handling</a:t>
            </a:r>
          </a:p>
          <a:p>
            <a:pPr marL="1719263" lvl="2"/>
            <a:r>
              <a:rPr lang="en-US" dirty="0"/>
              <a:t>Combative behavior correlates with </a:t>
            </a:r>
            <a:br>
              <a:rPr lang="en-US" dirty="0"/>
            </a:br>
            <a:r>
              <a:rPr lang="en-US" dirty="0"/>
              <a:t>long-term high-dose users, not our K9s</a:t>
            </a:r>
            <a:br>
              <a:rPr lang="en-US" dirty="0"/>
            </a:br>
            <a:endParaRPr lang="en-US" dirty="0"/>
          </a:p>
          <a:p>
            <a:r>
              <a:rPr lang="en-US" dirty="0"/>
              <a:t>Symptoms return? </a:t>
            </a:r>
          </a:p>
          <a:p>
            <a:pPr marL="0" indent="0">
              <a:buNone/>
            </a:pPr>
            <a:r>
              <a:rPr lang="en-US" dirty="0">
                <a:sym typeface="Webdings" panose="05030102010509060703" pitchFamily="18" charset="2"/>
              </a:rPr>
              <a:t>	 </a:t>
            </a:r>
            <a:r>
              <a:rPr lang="en-US" dirty="0"/>
              <a:t>Monitor and prepare to repeat /15min</a:t>
            </a:r>
            <a:endParaRPr lang="en-US" dirty="0">
              <a:sym typeface="Webdings" panose="05030102010509060703" pitchFamily="18" charset="2"/>
            </a:endParaRPr>
          </a:p>
          <a:p>
            <a:pPr marL="1719263" lvl="1"/>
            <a:r>
              <a:rPr lang="en-US" sz="2400" i="1" dirty="0"/>
              <a:t>Renarcotization</a:t>
            </a:r>
          </a:p>
        </p:txBody>
      </p:sp>
      <p:pic>
        <p:nvPicPr>
          <p:cNvPr id="4098" name="Picture 2" descr="Amazon.com: Baskerville Ultra Muzzle, Black, Size 6 : Everything Else">
            <a:extLst>
              <a:ext uri="{FF2B5EF4-FFF2-40B4-BE49-F238E27FC236}">
                <a16:creationId xmlns:a16="http://schemas.microsoft.com/office/drawing/2014/main" id="{6D2CF560-BB5B-4540-BE43-9A8A500F36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92" b="99919" l="2400" r="99400">
                        <a14:foregroundMark x1="47867" y1="95613" x2="64733" y2="95613"/>
                        <a14:foregroundMark x1="64733" y1="95613" x2="82467" y2="91227"/>
                        <a14:foregroundMark x1="82467" y1="91227" x2="82600" y2="91227"/>
                        <a14:foregroundMark x1="94733" y1="67344" x2="93333" y2="85459"/>
                        <a14:foregroundMark x1="93067" y1="59789" x2="99400" y2="66775"/>
                        <a14:foregroundMark x1="48267" y1="96182" x2="60133" y2="96019"/>
                        <a14:foregroundMark x1="45733" y1="79935" x2="47067" y2="99919"/>
                        <a14:foregroundMark x1="37933" y1="51503" x2="29467" y2="80097"/>
                        <a14:foregroundMark x1="38667" y1="45735" x2="53667" y2="58083"/>
                        <a14:foregroundMark x1="28200" y1="33550" x2="7000" y2="15435"/>
                        <a14:foregroundMark x1="32400" y1="37124" x2="43533" y2="45735"/>
                        <a14:foregroundMark x1="23400" y1="50853" x2="22400" y2="78392"/>
                        <a14:foregroundMark x1="28667" y1="79935" x2="38333" y2="90414"/>
                        <a14:foregroundMark x1="43067" y1="59301" x2="41000" y2="70593"/>
                        <a14:foregroundMark x1="28667" y1="68887" x2="26400" y2="78067"/>
                        <a14:foregroundMark x1="2400" y1="20715" x2="7667" y2="38505"/>
                        <a14:foregroundMark x1="7667" y1="38505" x2="7667" y2="38830"/>
                        <a14:backgroundMark x1="27951" y1="32889" x2="32722" y2="36730"/>
                        <a14:backgroundMark x1="34615" y1="43632" x2="29000" y2="66125"/>
                        <a14:backgroundMark x1="19027" y1="77532" x2="17067" y2="79773"/>
                        <a14:backgroundMark x1="29000" y1="66125" x2="27079" y2="68321"/>
                        <a14:backgroundMark x1="25674" y1="78568" x2="24600" y2="81397"/>
                        <a14:backgroundMark x1="25927" y1="77898" x2="25811" y2="78205"/>
                        <a14:backgroundMark x1="36844" y1="49134" x2="36219" y2="50780"/>
                        <a14:backgroundMark x1="37952" y1="46213" x2="37695" y2="46891"/>
                        <a14:backgroundMark x1="43467" y1="31682" x2="40765" y2="38801"/>
                        <a14:backgroundMark x1="40276" y1="70400" x2="35578" y2="81936"/>
                        <a14:backgroundMark x1="45900" y1="56589" x2="44626" y2="59718"/>
                        <a14:backgroundMark x1="52867" y1="39480" x2="48888" y2="49250"/>
                        <a14:backgroundMark x1="51933" y1="9667" x2="63733" y2="27457"/>
                        <a14:backgroundMark x1="64067" y1="20796" x2="71800" y2="28757"/>
                        <a14:backgroundMark x1="59400" y1="36312" x2="75133" y2="27782"/>
                        <a14:backgroundMark x1="18267" y1="10236" x2="32400" y2="8855"/>
                        <a14:backgroundMark x1="32400" y1="8855" x2="32400" y2="8855"/>
                        <a14:backgroundMark x1="3267" y1="9586" x2="28067" y2="12754"/>
                        <a14:backgroundMark x1="27667" y1="12916" x2="27667" y2="12916"/>
                      </a14:backgroundRemoval>
                    </a14:imgEffect>
                  </a14:imgLayer>
                </a14:imgProps>
              </a:ext>
              <a:ext uri="{28A0092B-C50C-407E-A947-70E740481C1C}">
                <a14:useLocalDpi xmlns:a14="http://schemas.microsoft.com/office/drawing/2010/main" val="0"/>
              </a:ext>
            </a:extLst>
          </a:blip>
          <a:srcRect/>
          <a:stretch>
            <a:fillRect/>
          </a:stretch>
        </p:blipFill>
        <p:spPr bwMode="auto">
          <a:xfrm>
            <a:off x="-470808" y="1395250"/>
            <a:ext cx="4411529" cy="36204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60750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C068-C087-0C80-6045-DDCF3346A62A}"/>
              </a:ext>
            </a:extLst>
          </p:cNvPr>
          <p:cNvSpPr>
            <a:spLocks noGrp="1"/>
          </p:cNvSpPr>
          <p:nvPr>
            <p:ph type="title"/>
          </p:nvPr>
        </p:nvSpPr>
        <p:spPr/>
        <p:txBody>
          <a:bodyPr anchor="ctr">
            <a:normAutofit/>
          </a:bodyPr>
          <a:lstStyle/>
          <a:p>
            <a:r>
              <a:rPr lang="en-US"/>
              <a:t>No Naloxone?</a:t>
            </a:r>
          </a:p>
        </p:txBody>
      </p:sp>
      <p:sp>
        <p:nvSpPr>
          <p:cNvPr id="3" name="Content Placeholder 2">
            <a:extLst>
              <a:ext uri="{FF2B5EF4-FFF2-40B4-BE49-F238E27FC236}">
                <a16:creationId xmlns:a16="http://schemas.microsoft.com/office/drawing/2014/main" id="{91C89424-9C02-8377-799E-7CA1C9A8241B}"/>
              </a:ext>
            </a:extLst>
          </p:cNvPr>
          <p:cNvSpPr>
            <a:spLocks noGrp="1"/>
          </p:cNvSpPr>
          <p:nvPr>
            <p:ph idx="1"/>
          </p:nvPr>
        </p:nvSpPr>
        <p:spPr>
          <a:xfrm>
            <a:off x="5942198" y="1257032"/>
            <a:ext cx="5354452" cy="5156736"/>
          </a:xfrm>
        </p:spPr>
        <p:txBody>
          <a:bodyPr anchor="ctr">
            <a:normAutofit/>
          </a:bodyPr>
          <a:lstStyle/>
          <a:p>
            <a:r>
              <a:rPr lang="en-US" dirty="0"/>
              <a:t>Primary risk: </a:t>
            </a:r>
            <a:br>
              <a:rPr lang="en-US" dirty="0"/>
            </a:br>
            <a:r>
              <a:rPr lang="en-US" dirty="0"/>
              <a:t>Respiratory arrest</a:t>
            </a:r>
            <a:br>
              <a:rPr lang="en-US" dirty="0"/>
            </a:br>
            <a:endParaRPr lang="en-US" dirty="0"/>
          </a:p>
          <a:p>
            <a:r>
              <a:rPr lang="en-US" dirty="0"/>
              <a:t>Solution: </a:t>
            </a:r>
            <a:br>
              <a:rPr lang="en-US" dirty="0"/>
            </a:br>
            <a:r>
              <a:rPr lang="en-US" dirty="0"/>
              <a:t>Rescue breaths</a:t>
            </a:r>
          </a:p>
          <a:p>
            <a:endParaRPr lang="en-US" dirty="0"/>
          </a:p>
        </p:txBody>
      </p:sp>
      <p:pic>
        <p:nvPicPr>
          <p:cNvPr id="8" name="Picture 2" descr="A screenshot of a computer&#10;&#10;Description automatically generated with medium confidence">
            <a:extLst>
              <a:ext uri="{FF2B5EF4-FFF2-40B4-BE49-F238E27FC236}">
                <a16:creationId xmlns:a16="http://schemas.microsoft.com/office/drawing/2014/main" id="{C4FC159E-D343-8B9D-7239-6D32898115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90" t="27182" r="70839" b="40878"/>
          <a:stretch/>
        </p:blipFill>
        <p:spPr bwMode="auto">
          <a:xfrm>
            <a:off x="361950" y="1543981"/>
            <a:ext cx="5354451" cy="41087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852880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C48A-B0F7-7D0E-73CF-FB4FA9A3AA02}"/>
              </a:ext>
            </a:extLst>
          </p:cNvPr>
          <p:cNvSpPr>
            <a:spLocks noGrp="1"/>
          </p:cNvSpPr>
          <p:nvPr>
            <p:ph type="title"/>
          </p:nvPr>
        </p:nvSpPr>
        <p:spPr>
          <a:xfrm>
            <a:off x="1243583" y="134113"/>
            <a:ext cx="10612413" cy="1690690"/>
          </a:xfrm>
        </p:spPr>
        <p:txBody>
          <a:bodyPr/>
          <a:lstStyle/>
          <a:p>
            <a:r>
              <a:rPr lang="en-US" dirty="0"/>
              <a:t>Will Naloxone affect scent ability?</a:t>
            </a:r>
          </a:p>
        </p:txBody>
      </p:sp>
      <p:sp>
        <p:nvSpPr>
          <p:cNvPr id="3" name="Content Placeholder 2">
            <a:extLst>
              <a:ext uri="{FF2B5EF4-FFF2-40B4-BE49-F238E27FC236}">
                <a16:creationId xmlns:a16="http://schemas.microsoft.com/office/drawing/2014/main" id="{D1821247-3AAC-64E3-5A9D-F6CEDB3002C0}"/>
              </a:ext>
            </a:extLst>
          </p:cNvPr>
          <p:cNvSpPr>
            <a:spLocks noGrp="1"/>
          </p:cNvSpPr>
          <p:nvPr>
            <p:ph idx="1"/>
          </p:nvPr>
        </p:nvSpPr>
        <p:spPr>
          <a:xfrm>
            <a:off x="4187563" y="2297626"/>
            <a:ext cx="9594770" cy="4788816"/>
          </a:xfrm>
        </p:spPr>
        <p:txBody>
          <a:bodyPr/>
          <a:lstStyle/>
          <a:p>
            <a:r>
              <a:rPr lang="en-US" dirty="0"/>
              <a:t>No:  See Dr. Cindy Otto research</a:t>
            </a:r>
          </a:p>
          <a:p>
            <a:endParaRPr lang="en-US" dirty="0"/>
          </a:p>
          <a:p>
            <a:r>
              <a:rPr lang="en-US" dirty="0"/>
              <a:t>Dogs return to work next day </a:t>
            </a:r>
            <a:br>
              <a:rPr lang="en-US" dirty="0"/>
            </a:br>
            <a:r>
              <a:rPr lang="en-US" dirty="0"/>
              <a:t>(if no other injuries)</a:t>
            </a:r>
          </a:p>
          <a:p>
            <a:endParaRPr lang="en-US" dirty="0"/>
          </a:p>
        </p:txBody>
      </p:sp>
      <p:pic>
        <p:nvPicPr>
          <p:cNvPr id="6" name="Graphic 5" descr="Question Mark with solid fill">
            <a:extLst>
              <a:ext uri="{FF2B5EF4-FFF2-40B4-BE49-F238E27FC236}">
                <a16:creationId xmlns:a16="http://schemas.microsoft.com/office/drawing/2014/main" id="{F6602D84-7F2F-36BD-CF9A-70DBD3F41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967" y="2035178"/>
            <a:ext cx="3031484" cy="3031484"/>
          </a:xfrm>
          <a:prstGeom prst="rect">
            <a:avLst/>
          </a:prstGeom>
        </p:spPr>
      </p:pic>
    </p:spTree>
    <p:custDataLst>
      <p:tags r:id="rId1"/>
    </p:custDataLst>
    <p:extLst>
      <p:ext uri="{BB962C8B-B14F-4D97-AF65-F5344CB8AC3E}">
        <p14:creationId xmlns:p14="http://schemas.microsoft.com/office/powerpoint/2010/main" val="3191122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Poisons – Grapes &amp; Raisins &amp; Sultana</a:t>
            </a:r>
          </a:p>
        </p:txBody>
      </p:sp>
      <p:sp>
        <p:nvSpPr>
          <p:cNvPr id="3" name="Content Placeholder 2"/>
          <p:cNvSpPr>
            <a:spLocks noGrp="1"/>
          </p:cNvSpPr>
          <p:nvPr>
            <p:ph idx="1"/>
          </p:nvPr>
        </p:nvSpPr>
        <p:spPr>
          <a:xfrm>
            <a:off x="477672" y="1733266"/>
            <a:ext cx="11549013" cy="4865496"/>
          </a:xfrm>
        </p:spPr>
        <p:txBody>
          <a:bodyPr>
            <a:normAutofit fontScale="92500" lnSpcReduction="10000"/>
          </a:bodyPr>
          <a:lstStyle/>
          <a:p>
            <a:r>
              <a:rPr lang="en-US" sz="3600" dirty="0"/>
              <a:t>Until Recently… a Mystery</a:t>
            </a:r>
          </a:p>
          <a:p>
            <a:pPr lvl="1"/>
            <a:r>
              <a:rPr lang="en-US" sz="3200" dirty="0"/>
              <a:t>Potentially… tartaric acid</a:t>
            </a:r>
          </a:p>
          <a:p>
            <a:pPr lvl="2"/>
            <a:r>
              <a:rPr lang="en-US" sz="2800" dirty="0"/>
              <a:t>Fluctuates widely across crops and even season</a:t>
            </a:r>
          </a:p>
          <a:p>
            <a:pPr lvl="1"/>
            <a:r>
              <a:rPr lang="en-US" sz="3200" dirty="0"/>
              <a:t>Not all pets affected</a:t>
            </a:r>
          </a:p>
          <a:p>
            <a:pPr lvl="1"/>
            <a:r>
              <a:rPr lang="en-US" sz="3200" dirty="0"/>
              <a:t>Sometimes as few as 4-5 grapes</a:t>
            </a:r>
          </a:p>
          <a:p>
            <a:pPr lvl="1"/>
            <a:r>
              <a:rPr lang="en-US" sz="3200" dirty="0"/>
              <a:t>Kidney failure</a:t>
            </a:r>
          </a:p>
          <a:p>
            <a:pPr lvl="1"/>
            <a:endParaRPr lang="en-US" sz="3200" dirty="0"/>
          </a:p>
          <a:p>
            <a:r>
              <a:rPr lang="en-US" sz="3600" dirty="0"/>
              <a:t> Signs of Toxicity</a:t>
            </a:r>
          </a:p>
          <a:p>
            <a:pPr lvl="1"/>
            <a:r>
              <a:rPr lang="en-US" sz="3200" dirty="0"/>
              <a:t>Loss of appetite</a:t>
            </a:r>
          </a:p>
          <a:p>
            <a:pPr lvl="1"/>
            <a:r>
              <a:rPr lang="en-US" sz="3200" dirty="0"/>
              <a:t>Vomiting</a:t>
            </a:r>
          </a:p>
          <a:p>
            <a:pPr lvl="1"/>
            <a:r>
              <a:rPr lang="en-US" sz="3200" dirty="0"/>
              <a:t>Dehydration</a:t>
            </a:r>
          </a:p>
          <a:p>
            <a:pPr lvl="1"/>
            <a:endParaRPr lang="en-US" sz="3200" dirty="0"/>
          </a:p>
        </p:txBody>
      </p:sp>
      <p:pic>
        <p:nvPicPr>
          <p:cNvPr id="96258" name="Picture 2" descr="C:\Users\Jo-Anne\AppData\Local\Microsoft\Windows\Temporary Internet Files\Content.IE5\QVV1F4U3\MP9004424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0965" y="4166014"/>
            <a:ext cx="3941033" cy="2627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260" name="Picture 4" descr="http://danielandbonita.files.wordpress.com/2011/01/raisi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0814" y="2303027"/>
            <a:ext cx="2321337" cy="13578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8304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Snake Bites</a:t>
            </a:r>
            <a:endParaRPr lang="en-US" dirty="0"/>
          </a:p>
        </p:txBody>
      </p:sp>
      <p:sp>
        <p:nvSpPr>
          <p:cNvPr id="5" name="Subtitle 4"/>
          <p:cNvSpPr>
            <a:spLocks noGrp="1"/>
          </p:cNvSpPr>
          <p:nvPr>
            <p:ph type="subTitle" idx="1"/>
          </p:nvPr>
        </p:nvSpPr>
        <p:spPr/>
        <p:txBody>
          <a:bodyPr/>
          <a:lstStyle/>
          <a:p>
            <a:endParaRPr lang="en-US" dirty="0"/>
          </a:p>
        </p:txBody>
      </p:sp>
      <p:pic>
        <p:nvPicPr>
          <p:cNvPr id="2" name="Picture 1">
            <a:extLst>
              <a:ext uri="{FF2B5EF4-FFF2-40B4-BE49-F238E27FC236}">
                <a16:creationId xmlns:a16="http://schemas.microsoft.com/office/drawing/2014/main" id="{D1FA6D6E-9897-D5FF-56DA-4F0222C0090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229" b="100000" l="9914" r="89950"/>
                    </a14:imgEffect>
                  </a14:imgLayer>
                </a14:imgProps>
              </a:ext>
              <a:ext uri="{28A0092B-C50C-407E-A947-70E740481C1C}">
                <a14:useLocalDpi xmlns:a14="http://schemas.microsoft.com/office/drawing/2010/main"/>
              </a:ext>
            </a:extLst>
          </a:blip>
          <a:stretch>
            <a:fillRect/>
          </a:stretch>
        </p:blipFill>
        <p:spPr>
          <a:xfrm rot="752241">
            <a:off x="-2400724" y="-533736"/>
            <a:ext cx="9603652" cy="6402435"/>
          </a:xfrm>
          <a:prstGeom prst="rect">
            <a:avLst/>
          </a:prstGeom>
        </p:spPr>
      </p:pic>
    </p:spTree>
    <p:extLst>
      <p:ext uri="{BB962C8B-B14F-4D97-AF65-F5344CB8AC3E}">
        <p14:creationId xmlns:p14="http://schemas.microsoft.com/office/powerpoint/2010/main" val="2932605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a:p>
        </p:txBody>
      </p:sp>
      <p:sp>
        <p:nvSpPr>
          <p:cNvPr id="3" name="Title 2"/>
          <p:cNvSpPr>
            <a:spLocks noGrp="1"/>
          </p:cNvSpPr>
          <p:nvPr>
            <p:ph type="title"/>
          </p:nvPr>
        </p:nvSpPr>
        <p:spPr/>
        <p:txBody>
          <a:bodyPr/>
          <a:lstStyle/>
          <a:p>
            <a:r>
              <a:rPr lang="en-US" dirty="0"/>
              <a:t>US Rattlesnakes</a:t>
            </a: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9899" b="100000" l="9941" r="99274"/>
                    </a14:imgEffect>
                  </a14:imgLayer>
                </a14:imgProps>
              </a:ext>
              <a:ext uri="{28A0092B-C50C-407E-A947-70E740481C1C}">
                <a14:useLocalDpi xmlns:a14="http://schemas.microsoft.com/office/drawing/2010/main"/>
              </a:ext>
            </a:extLst>
          </a:blip>
          <a:stretch>
            <a:fillRect/>
          </a:stretch>
        </p:blipFill>
        <p:spPr>
          <a:xfrm>
            <a:off x="381001" y="4064035"/>
            <a:ext cx="4114800" cy="296306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943601" y="2238764"/>
            <a:ext cx="4501251" cy="3000834"/>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9946" b="89918" l="2498" r="97684"/>
                    </a14:imgEffect>
                  </a14:imgLayer>
                </a14:imgProps>
              </a:ext>
              <a:ext uri="{28A0092B-C50C-407E-A947-70E740481C1C}">
                <a14:useLocalDpi xmlns:a14="http://schemas.microsoft.com/office/drawing/2010/main"/>
              </a:ext>
            </a:extLst>
          </a:blip>
          <a:stretch>
            <a:fillRect/>
          </a:stretch>
        </p:blipFill>
        <p:spPr>
          <a:xfrm>
            <a:off x="2514602" y="2585791"/>
            <a:ext cx="2995277" cy="199685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9946" b="89918" l="5586" r="98638"/>
                    </a14:imgEffect>
                  </a14:imgLayer>
                </a14:imgProps>
              </a:ext>
              <a:ext uri="{28A0092B-C50C-407E-A947-70E740481C1C}">
                <a14:useLocalDpi xmlns:a14="http://schemas.microsoft.com/office/drawing/2010/main"/>
              </a:ext>
            </a:extLst>
          </a:blip>
          <a:stretch>
            <a:fillRect/>
          </a:stretch>
        </p:blipFill>
        <p:spPr>
          <a:xfrm>
            <a:off x="6711153" y="385492"/>
            <a:ext cx="3300449" cy="2200299"/>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6788" b="90000" l="9957" r="89982"/>
                    </a14:imgEffect>
                  </a14:imgLayer>
                </a14:imgProps>
              </a:ext>
              <a:ext uri="{28A0092B-C50C-407E-A947-70E740481C1C}">
                <a14:useLocalDpi xmlns:a14="http://schemas.microsoft.com/office/drawing/2010/main"/>
              </a:ext>
            </a:extLst>
          </a:blip>
          <a:stretch>
            <a:fillRect/>
          </a:stretch>
        </p:blipFill>
        <p:spPr>
          <a:xfrm rot="1844411" flipH="1">
            <a:off x="7816708" y="2307432"/>
            <a:ext cx="3733800" cy="4479417"/>
          </a:xfrm>
          <a:prstGeom prst="rect">
            <a:avLst/>
          </a:prstGeom>
        </p:spPr>
      </p:pic>
      <p:pic>
        <p:nvPicPr>
          <p:cNvPr id="15" name="Picture 14"/>
          <p:cNvPicPr>
            <a:picLocks noChangeAspect="1"/>
          </p:cNvPicPr>
          <p:nvPr/>
        </p:nvPicPr>
        <p:blipFill>
          <a:blip r:embed="rId13" cstate="print">
            <a:extLst>
              <a:ext uri="{BEBA8EAE-BF5A-486C-A8C5-ECC9F3942E4B}">
                <a14:imgProps xmlns:a14="http://schemas.microsoft.com/office/drawing/2010/main">
                  <a14:imgLayer r:embed="rId14">
                    <a14:imgEffect>
                      <a14:backgroundRemoval t="9891" b="89973" l="4366" r="98909"/>
                    </a14:imgEffect>
                  </a14:imgLayer>
                </a14:imgProps>
              </a:ext>
              <a:ext uri="{28A0092B-C50C-407E-A947-70E740481C1C}">
                <a14:useLocalDpi xmlns:a14="http://schemas.microsoft.com/office/drawing/2010/main"/>
              </a:ext>
            </a:extLst>
          </a:blip>
          <a:stretch>
            <a:fillRect/>
          </a:stretch>
        </p:blipFill>
        <p:spPr>
          <a:xfrm>
            <a:off x="4957978" y="4876801"/>
            <a:ext cx="3506348" cy="2337565"/>
          </a:xfrm>
          <a:prstGeom prst="rect">
            <a:avLst/>
          </a:prstGeom>
        </p:spPr>
      </p:pic>
    </p:spTree>
    <p:extLst>
      <p:ext uri="{BB962C8B-B14F-4D97-AF65-F5344CB8AC3E}">
        <p14:creationId xmlns:p14="http://schemas.microsoft.com/office/powerpoint/2010/main" val="2826327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10401" y="1752600"/>
            <a:ext cx="3394471" cy="4525962"/>
          </a:xfrm>
        </p:spPr>
      </p:pic>
      <p:sp>
        <p:nvSpPr>
          <p:cNvPr id="3" name="Title 2"/>
          <p:cNvSpPr>
            <a:spLocks noGrp="1"/>
          </p:cNvSpPr>
          <p:nvPr>
            <p:ph type="title"/>
          </p:nvPr>
        </p:nvSpPr>
        <p:spPr/>
        <p:txBody>
          <a:bodyPr/>
          <a:lstStyle/>
          <a:p>
            <a:r>
              <a:rPr lang="en-US" dirty="0"/>
              <a:t>Russell Viper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000" y="1954950"/>
            <a:ext cx="4572000" cy="3429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152400"/>
            <a:ext cx="6858000"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01800" y="3669450"/>
            <a:ext cx="2271600" cy="1514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68400" y="1364708"/>
            <a:ext cx="3264600" cy="217619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0" y="-840311"/>
            <a:ext cx="2957400" cy="1971600"/>
          </a:xfrm>
          <a:prstGeom prst="rect">
            <a:avLst/>
          </a:prstGeom>
        </p:spPr>
      </p:pic>
    </p:spTree>
    <p:extLst>
      <p:ext uri="{BB962C8B-B14F-4D97-AF65-F5344CB8AC3E}">
        <p14:creationId xmlns:p14="http://schemas.microsoft.com/office/powerpoint/2010/main" val="2105717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Identification </a:t>
            </a:r>
          </a:p>
        </p:txBody>
      </p:sp>
      <p:sp>
        <p:nvSpPr>
          <p:cNvPr id="2" name="Content Placeholder 1"/>
          <p:cNvSpPr>
            <a:spLocks noGrp="1"/>
          </p:cNvSpPr>
          <p:nvPr>
            <p:ph idx="1"/>
          </p:nvPr>
        </p:nvSpPr>
        <p:spPr>
          <a:xfrm>
            <a:off x="361950" y="1164636"/>
            <a:ext cx="11696700" cy="5066834"/>
          </a:xfrm>
        </p:spPr>
        <p:txBody>
          <a:bodyPr>
            <a:normAutofit fontScale="92500" lnSpcReduction="10000"/>
          </a:bodyPr>
          <a:lstStyle/>
          <a:p>
            <a:r>
              <a:rPr lang="en-US" b="1" dirty="0"/>
              <a:t>Avoid all snakes</a:t>
            </a:r>
          </a:p>
          <a:p>
            <a:pPr lvl="1"/>
            <a:r>
              <a:rPr lang="en-US" i="1" dirty="0"/>
              <a:t>Identification can increase bite risk</a:t>
            </a:r>
          </a:p>
          <a:p>
            <a:r>
              <a:rPr lang="en-US" dirty="0"/>
              <a:t>Powerful body and thin neck </a:t>
            </a:r>
          </a:p>
          <a:p>
            <a:r>
              <a:rPr lang="en-US" dirty="0"/>
              <a:t>Triangular or arrow shaped head</a:t>
            </a:r>
          </a:p>
          <a:p>
            <a:r>
              <a:rPr lang="en-US" dirty="0"/>
              <a:t>Rattle, but not always</a:t>
            </a:r>
          </a:p>
          <a:p>
            <a:r>
              <a:rPr lang="en-US" dirty="0"/>
              <a:t>Hooded eyes, oval pupils</a:t>
            </a:r>
          </a:p>
          <a:p>
            <a:endParaRPr lang="en-US" dirty="0"/>
          </a:p>
          <a:p>
            <a:r>
              <a:rPr lang="en-US" dirty="0"/>
              <a:t>Snake's color or pattern is </a:t>
            </a:r>
            <a:br>
              <a:rPr lang="en-US" dirty="0"/>
            </a:br>
            <a:r>
              <a:rPr lang="en-US" dirty="0"/>
              <a:t>NOT reliable ID method</a:t>
            </a:r>
          </a:p>
          <a:p>
            <a:endParaRPr lang="en-US"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4229" b="100000" l="9914" r="89950"/>
                    </a14:imgEffect>
                  </a14:imgLayer>
                </a14:imgProps>
              </a:ext>
              <a:ext uri="{28A0092B-C50C-407E-A947-70E740481C1C}">
                <a14:useLocalDpi xmlns:a14="http://schemas.microsoft.com/office/drawing/2010/main"/>
              </a:ext>
            </a:extLst>
          </a:blip>
          <a:stretch>
            <a:fillRect/>
          </a:stretch>
        </p:blipFill>
        <p:spPr>
          <a:xfrm rot="752241">
            <a:off x="2824803" y="-1276250"/>
            <a:ext cx="9603652" cy="640243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8474" y="4239417"/>
            <a:ext cx="4404049" cy="1992053"/>
          </a:xfrm>
          <a:prstGeom prst="rect">
            <a:avLst/>
          </a:prstGeom>
        </p:spPr>
      </p:pic>
    </p:spTree>
    <p:extLst>
      <p:ext uri="{BB962C8B-B14F-4D97-AF65-F5344CB8AC3E}">
        <p14:creationId xmlns:p14="http://schemas.microsoft.com/office/powerpoint/2010/main" val="3682572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344" name="Rectangle 99343">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78911" y="643468"/>
            <a:ext cx="3177847" cy="1674180"/>
          </a:xfrm>
        </p:spPr>
        <p:txBody>
          <a:bodyPr>
            <a:normAutofit/>
          </a:bodyPr>
          <a:lstStyle/>
          <a:p>
            <a:r>
              <a:rPr lang="en-US" sz="4000"/>
              <a:t>Situational Profile</a:t>
            </a:r>
          </a:p>
        </p:txBody>
      </p:sp>
      <p:cxnSp>
        <p:nvCxnSpPr>
          <p:cNvPr id="99346" name="Straight Connector 99345">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858064" y="2639380"/>
            <a:ext cx="3205049" cy="3229714"/>
          </a:xfrm>
        </p:spPr>
        <p:txBody>
          <a:bodyPr>
            <a:normAutofit/>
          </a:bodyPr>
          <a:lstStyle/>
          <a:p>
            <a:r>
              <a:rPr lang="en-US"/>
              <a:t>Curiosity</a:t>
            </a:r>
          </a:p>
          <a:p>
            <a:r>
              <a:rPr lang="en-US"/>
              <a:t>Entertainment</a:t>
            </a:r>
          </a:p>
          <a:p>
            <a:r>
              <a:rPr lang="en-US"/>
              <a:t>Unaware </a:t>
            </a:r>
          </a:p>
          <a:p>
            <a:r>
              <a:rPr lang="en-US"/>
              <a:t>Defense</a:t>
            </a:r>
          </a:p>
          <a:p>
            <a:endParaRPr lang="en-US"/>
          </a:p>
        </p:txBody>
      </p:sp>
      <p:sp>
        <p:nvSpPr>
          <p:cNvPr id="99348" name="Rectangle 99347">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 name="Group 4"/>
          <p:cNvGrpSpPr/>
          <p:nvPr/>
        </p:nvGrpSpPr>
        <p:grpSpPr>
          <a:xfrm>
            <a:off x="4986036" y="643466"/>
            <a:ext cx="6227382" cy="5225621"/>
            <a:chOff x="4724400" y="2881086"/>
            <a:chExt cx="4165600" cy="3495505"/>
          </a:xfrm>
        </p:grpSpPr>
        <p:pic>
          <p:nvPicPr>
            <p:cNvPr id="99330" name="Picture 2" descr="http://thepetwiki.com/images/Dog_Snak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2881086"/>
              <a:ext cx="4165600" cy="3124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9400" y="6068814"/>
              <a:ext cx="2895600" cy="307777"/>
            </a:xfrm>
            <a:prstGeom prst="rect">
              <a:avLst/>
            </a:prstGeom>
            <a:noFill/>
          </p:spPr>
          <p:txBody>
            <a:bodyPr wrap="square" rtlCol="0">
              <a:spAutoFit/>
            </a:bodyPr>
            <a:lstStyle/>
            <a:p>
              <a:pPr defTabSz="1352123">
                <a:spcAft>
                  <a:spcPts val="558"/>
                </a:spcAft>
              </a:pPr>
              <a:r>
                <a:rPr lang="en-US" sz="2070" kern="1200">
                  <a:solidFill>
                    <a:schemeClr val="tx1"/>
                  </a:solidFill>
                  <a:latin typeface="+mn-lt"/>
                  <a:ea typeface="+mn-ea"/>
                  <a:cs typeface="+mn-cs"/>
                </a:rPr>
                <a:t>http://thepetwiki.com</a:t>
              </a:r>
              <a:endParaRPr lang="en-US" sz="1400"/>
            </a:p>
          </p:txBody>
        </p:sp>
      </p:grpSp>
    </p:spTree>
    <p:extLst>
      <p:ext uri="{BB962C8B-B14F-4D97-AF65-F5344CB8AC3E}">
        <p14:creationId xmlns:p14="http://schemas.microsoft.com/office/powerpoint/2010/main" val="3649761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67374" y="2019300"/>
            <a:ext cx="5488305" cy="3964969"/>
          </a:xfrm>
        </p:spPr>
        <p:txBody>
          <a:bodyPr>
            <a:normAutofit fontScale="77500" lnSpcReduction="20000"/>
          </a:bodyPr>
          <a:lstStyle/>
          <a:p>
            <a:r>
              <a:rPr lang="en-US" dirty="0"/>
              <a:t>Bite Motivation</a:t>
            </a:r>
          </a:p>
          <a:p>
            <a:pPr lvl="1"/>
            <a:r>
              <a:rPr lang="en-US" dirty="0"/>
              <a:t>Age</a:t>
            </a:r>
          </a:p>
          <a:p>
            <a:pPr lvl="1"/>
            <a:r>
              <a:rPr lang="en-US" dirty="0"/>
              <a:t>Threat level</a:t>
            </a:r>
          </a:p>
          <a:p>
            <a:pPr lvl="1"/>
            <a:r>
              <a:rPr lang="en-US" dirty="0"/>
              <a:t>Health</a:t>
            </a:r>
          </a:p>
          <a:p>
            <a:pPr lvl="1"/>
            <a:endParaRPr lang="en-US" dirty="0"/>
          </a:p>
          <a:p>
            <a:r>
              <a:rPr lang="en-US" dirty="0"/>
              <a:t>Bite Toxicity Stats</a:t>
            </a:r>
          </a:p>
          <a:p>
            <a:pPr lvl="1"/>
            <a:r>
              <a:rPr lang="en-US" dirty="0"/>
              <a:t>25% dry</a:t>
            </a:r>
          </a:p>
          <a:p>
            <a:pPr lvl="1"/>
            <a:r>
              <a:rPr lang="en-US" dirty="0"/>
              <a:t>30% local symptoms only</a:t>
            </a:r>
          </a:p>
          <a:p>
            <a:pPr lvl="1"/>
            <a:r>
              <a:rPr lang="en-US" dirty="0"/>
              <a:t>40% severe</a:t>
            </a:r>
          </a:p>
          <a:p>
            <a:pPr lvl="1"/>
            <a:r>
              <a:rPr lang="en-US" dirty="0"/>
              <a:t>5% fatal</a:t>
            </a:r>
            <a:br>
              <a:rPr lang="en-US" dirty="0"/>
            </a:br>
            <a:endParaRPr lang="en-US" dirty="0"/>
          </a:p>
          <a:p>
            <a:pPr lvl="1"/>
            <a:endParaRPr lang="en-US" dirty="0"/>
          </a:p>
        </p:txBody>
      </p:sp>
      <p:sp>
        <p:nvSpPr>
          <p:cNvPr id="3" name="Title 2"/>
          <p:cNvSpPr>
            <a:spLocks noGrp="1"/>
          </p:cNvSpPr>
          <p:nvPr>
            <p:ph type="title"/>
          </p:nvPr>
        </p:nvSpPr>
        <p:spPr>
          <a:xfrm>
            <a:off x="5617024" y="286603"/>
            <a:ext cx="5538656" cy="1450757"/>
          </a:xfrm>
        </p:spPr>
        <p:txBody>
          <a:bodyPr/>
          <a:lstStyle/>
          <a:p>
            <a:r>
              <a:rPr lang="en-US" dirty="0"/>
              <a:t>Snake Bite Factors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6775" y="-95249"/>
            <a:ext cx="3733800" cy="125378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6775" y="1308731"/>
            <a:ext cx="3733800" cy="271302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r="-354"/>
          <a:stretch/>
        </p:blipFill>
        <p:spPr>
          <a:xfrm>
            <a:off x="866775" y="4171950"/>
            <a:ext cx="3848100" cy="2590800"/>
          </a:xfrm>
          <a:prstGeom prst="rect">
            <a:avLst/>
          </a:prstGeom>
        </p:spPr>
      </p:pic>
    </p:spTree>
    <p:extLst>
      <p:ext uri="{BB962C8B-B14F-4D97-AF65-F5344CB8AC3E}">
        <p14:creationId xmlns:p14="http://schemas.microsoft.com/office/powerpoint/2010/main" val="3857380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0024" y="1909954"/>
            <a:ext cx="8323037" cy="4525963"/>
          </a:xfrm>
        </p:spPr>
        <p:txBody>
          <a:bodyPr>
            <a:normAutofit/>
          </a:bodyPr>
          <a:lstStyle/>
          <a:p>
            <a:r>
              <a:rPr lang="en-US" dirty="0"/>
              <a:t>Venom:</a:t>
            </a:r>
          </a:p>
          <a:p>
            <a:pPr lvl="1"/>
            <a:r>
              <a:rPr lang="en-US" dirty="0"/>
              <a:t>Designed to immobilize and predigest prey</a:t>
            </a:r>
          </a:p>
          <a:p>
            <a:pPr lvl="1"/>
            <a:r>
              <a:rPr lang="en-US" dirty="0"/>
              <a:t>Soup of 50+ toxins, unique to each snake</a:t>
            </a:r>
          </a:p>
          <a:p>
            <a:pPr lvl="1"/>
            <a:r>
              <a:rPr lang="en-US" dirty="0"/>
              <a:t>Including blood, neurologic, respiratory and cardiac systems</a:t>
            </a:r>
          </a:p>
          <a:p>
            <a:endParaRPr lang="en-US" dirty="0"/>
          </a:p>
          <a:p>
            <a:r>
              <a:rPr lang="en-US" dirty="0"/>
              <a:t>Location of bite</a:t>
            </a:r>
          </a:p>
          <a:p>
            <a:pPr lvl="1"/>
            <a:r>
              <a:rPr lang="en-US" dirty="0"/>
              <a:t>Airway constriction</a:t>
            </a:r>
          </a:p>
        </p:txBody>
      </p:sp>
      <p:sp>
        <p:nvSpPr>
          <p:cNvPr id="3" name="Title 2"/>
          <p:cNvSpPr>
            <a:spLocks noGrp="1"/>
          </p:cNvSpPr>
          <p:nvPr>
            <p:ph type="title"/>
          </p:nvPr>
        </p:nvSpPr>
        <p:spPr>
          <a:xfrm>
            <a:off x="200025" y="286603"/>
            <a:ext cx="10955656" cy="1450757"/>
          </a:xfrm>
        </p:spPr>
        <p:txBody>
          <a:bodyPr/>
          <a:lstStyle/>
          <a:p>
            <a:r>
              <a:rPr lang="en-US" dirty="0"/>
              <a:t>Snake Bite Factors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23061" y="190500"/>
            <a:ext cx="3468915" cy="5304212"/>
          </a:xfrm>
          <a:prstGeom prst="rect">
            <a:avLst/>
          </a:prstGeom>
        </p:spPr>
      </p:pic>
    </p:spTree>
    <p:extLst>
      <p:ext uri="{BB962C8B-B14F-4D97-AF65-F5344CB8AC3E}">
        <p14:creationId xmlns:p14="http://schemas.microsoft.com/office/powerpoint/2010/main" val="2342255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1" y="643467"/>
            <a:ext cx="6648726" cy="5054008"/>
          </a:xfrm>
        </p:spPr>
        <p:txBody>
          <a:bodyPr vert="horz" lIns="91440" tIns="45720" rIns="91440" bIns="45720" rtlCol="0" anchor="ctr">
            <a:normAutofit/>
          </a:bodyPr>
          <a:lstStyle/>
          <a:p>
            <a:pPr algn="r"/>
            <a:r>
              <a:rPr lang="en-US" dirty="0"/>
              <a:t>Vaccination?</a:t>
            </a:r>
          </a:p>
        </p:txBody>
      </p:sp>
      <p:sp>
        <p:nvSpPr>
          <p:cNvPr id="4" name="Text Placeholder 3"/>
          <p:cNvSpPr>
            <a:spLocks noGrp="1"/>
          </p:cNvSpPr>
          <p:nvPr>
            <p:ph type="body" idx="1"/>
          </p:nvPr>
        </p:nvSpPr>
        <p:spPr>
          <a:xfrm>
            <a:off x="7870994" y="643467"/>
            <a:ext cx="3920951" cy="5054008"/>
          </a:xfrm>
        </p:spPr>
        <p:txBody>
          <a:bodyPr vert="horz" lIns="91440" tIns="45720" rIns="91440" bIns="45720" rtlCol="0" anchor="ctr">
            <a:normAutofit/>
          </a:bodyPr>
          <a:lstStyle/>
          <a:p>
            <a:pPr>
              <a:buClr>
                <a:schemeClr val="accent1"/>
              </a:buClr>
            </a:pPr>
            <a:br>
              <a:rPr lang="en-US" sz="3200" dirty="0"/>
            </a:br>
            <a:r>
              <a:rPr lang="en-US" sz="3200" i="1" dirty="0"/>
              <a:t>To Vaccinate </a:t>
            </a:r>
            <a:br>
              <a:rPr lang="en-US" sz="3200" i="1" dirty="0"/>
            </a:br>
            <a:r>
              <a:rPr lang="en-US" sz="3200" i="1" dirty="0"/>
              <a:t>or Not to Vaccinate …</a:t>
            </a:r>
            <a:br>
              <a:rPr lang="en-US" sz="3200" i="1" dirty="0"/>
            </a:br>
            <a:r>
              <a:rPr lang="en-US" sz="3200" i="1" dirty="0"/>
              <a:t> </a:t>
            </a:r>
          </a:p>
          <a:p>
            <a:pPr>
              <a:buClr>
                <a:schemeClr val="accent1"/>
              </a:buClr>
            </a:pPr>
            <a:r>
              <a:rPr lang="en-US" sz="3200" i="1" dirty="0"/>
              <a:t>…That is the Question</a:t>
            </a:r>
          </a:p>
        </p:txBody>
      </p:sp>
      <p:cxnSp>
        <p:nvCxnSpPr>
          <p:cNvPr id="15" name="Straight Connector 14">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08492687"/>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75" y="2133600"/>
            <a:ext cx="11763375" cy="3840164"/>
          </a:xfrm>
        </p:spPr>
        <p:txBody>
          <a:bodyPr>
            <a:normAutofit fontScale="77500" lnSpcReduction="20000"/>
          </a:bodyPr>
          <a:lstStyle/>
          <a:p>
            <a:r>
              <a:rPr lang="en-US" dirty="0"/>
              <a:t>Made with Venom from: Western Diamondback</a:t>
            </a:r>
          </a:p>
          <a:p>
            <a:pPr lvl="1"/>
            <a:endParaRPr lang="en-US" dirty="0"/>
          </a:p>
          <a:p>
            <a:r>
              <a:rPr lang="en-US" dirty="0"/>
              <a:t>May also cross protect against: </a:t>
            </a:r>
          </a:p>
          <a:p>
            <a:pPr lvl="1"/>
            <a:r>
              <a:rPr lang="en-US" dirty="0"/>
              <a:t>Prairie, Great Basin, Northern and Southern Pacific Rattlesnakes, Sidewinder, Timber Rattlesnake, </a:t>
            </a:r>
            <a:r>
              <a:rPr lang="en-US" dirty="0" err="1"/>
              <a:t>Massasauga</a:t>
            </a:r>
            <a:r>
              <a:rPr lang="en-US" dirty="0"/>
              <a:t> and Copperhead</a:t>
            </a:r>
          </a:p>
          <a:p>
            <a:pPr lvl="1"/>
            <a:endParaRPr lang="en-US" dirty="0"/>
          </a:p>
          <a:p>
            <a:r>
              <a:rPr lang="en-US" dirty="0"/>
              <a:t>Partial: Eastern Diamondback Rattlesnake</a:t>
            </a:r>
          </a:p>
          <a:p>
            <a:pPr lvl="1"/>
            <a:endParaRPr lang="en-US" dirty="0"/>
          </a:p>
          <a:p>
            <a:r>
              <a:rPr lang="en-US" dirty="0"/>
              <a:t>NO Protection: Water Moccasin (Cottonmouth), Mojave Rattlesnake or Coral</a:t>
            </a:r>
          </a:p>
        </p:txBody>
      </p:sp>
      <p:sp>
        <p:nvSpPr>
          <p:cNvPr id="2" name="Title 1"/>
          <p:cNvSpPr>
            <a:spLocks noGrp="1"/>
          </p:cNvSpPr>
          <p:nvPr>
            <p:ph type="title"/>
          </p:nvPr>
        </p:nvSpPr>
        <p:spPr/>
        <p:txBody>
          <a:bodyPr>
            <a:normAutofit/>
          </a:bodyPr>
          <a:lstStyle/>
          <a:p>
            <a:r>
              <a:rPr lang="en-US" dirty="0"/>
              <a:t>Rattlesnake Vaccine</a:t>
            </a:r>
          </a:p>
        </p:txBody>
      </p:sp>
      <p:pic>
        <p:nvPicPr>
          <p:cNvPr id="107522" name="Picture 2" descr="http://2.bp.blogspot.com/_VLZ5_6CoB8g/SjkiySC1hxI/AAAAAAAAB-E/v9y_T3knEqA/s400/red+rock+rattlesnake+vaccin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0096" y="286603"/>
            <a:ext cx="3860404" cy="2123222"/>
          </a:xfrm>
          <a:prstGeom prst="rect">
            <a:avLst/>
          </a:prstGeom>
          <a:noFill/>
        </p:spPr>
      </p:pic>
    </p:spTree>
    <p:extLst>
      <p:ext uri="{BB962C8B-B14F-4D97-AF65-F5344CB8AC3E}">
        <p14:creationId xmlns:p14="http://schemas.microsoft.com/office/powerpoint/2010/main" val="2520193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0624" y="2019300"/>
            <a:ext cx="9965055" cy="3964969"/>
          </a:xfrm>
        </p:spPr>
        <p:txBody>
          <a:bodyPr>
            <a:normAutofit/>
          </a:bodyPr>
          <a:lstStyle/>
          <a:p>
            <a:pPr marL="0" indent="0">
              <a:buNone/>
            </a:pPr>
            <a:r>
              <a:rPr lang="en-US" sz="2000" dirty="0"/>
              <a:t>Only one third party research paper</a:t>
            </a:r>
          </a:p>
          <a:p>
            <a:pPr marL="0" indent="0">
              <a:buNone/>
            </a:pPr>
            <a:endParaRPr lang="en-US" sz="2000" dirty="0"/>
          </a:p>
          <a:p>
            <a:pPr marL="0" indent="0">
              <a:buNone/>
            </a:pPr>
            <a:r>
              <a:rPr lang="en-US" sz="2000" dirty="0"/>
              <a:t>Anecdotal only:</a:t>
            </a:r>
          </a:p>
          <a:p>
            <a:r>
              <a:rPr lang="en-US" sz="2000" dirty="0"/>
              <a:t>Safety: similar safety to other vaccines</a:t>
            </a:r>
          </a:p>
          <a:p>
            <a:r>
              <a:rPr lang="en-US" sz="2000" dirty="0"/>
              <a:t>Efficacy: minimize initial onset of pain, reduce swelling, and ultimately reduce tissue damage</a:t>
            </a:r>
          </a:p>
          <a:p>
            <a:r>
              <a:rPr lang="en-US" sz="2000" dirty="0"/>
              <a:t>May provide a buffer of time to reach veterinarian</a:t>
            </a:r>
          </a:p>
          <a:p>
            <a:r>
              <a:rPr lang="en-US" sz="2000" dirty="0"/>
              <a:t>Less anti-venom may be required</a:t>
            </a:r>
          </a:p>
        </p:txBody>
      </p:sp>
      <p:sp>
        <p:nvSpPr>
          <p:cNvPr id="3" name="Title 2"/>
          <p:cNvSpPr>
            <a:spLocks noGrp="1"/>
          </p:cNvSpPr>
          <p:nvPr>
            <p:ph type="title"/>
          </p:nvPr>
        </p:nvSpPr>
        <p:spPr/>
        <p:txBody>
          <a:bodyPr>
            <a:normAutofit/>
          </a:bodyPr>
          <a:lstStyle/>
          <a:p>
            <a:r>
              <a:rPr lang="en-US"/>
              <a:t>What We Know about this Vaccine</a:t>
            </a:r>
            <a:endParaRPr lang="en-US" dirty="0"/>
          </a:p>
        </p:txBody>
      </p:sp>
    </p:spTree>
    <p:extLst>
      <p:ext uri="{BB962C8B-B14F-4D97-AF65-F5344CB8AC3E}">
        <p14:creationId xmlns:p14="http://schemas.microsoft.com/office/powerpoint/2010/main" val="2276801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E8E6A994-E3B1-F404-0496-72A7FCBB760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979" y="2105344"/>
            <a:ext cx="3753475" cy="3753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Poisons – Onions and Garlic</a:t>
            </a:r>
          </a:p>
        </p:txBody>
      </p:sp>
      <p:sp>
        <p:nvSpPr>
          <p:cNvPr id="3" name="Content Placeholder 2"/>
          <p:cNvSpPr>
            <a:spLocks noGrp="1"/>
          </p:cNvSpPr>
          <p:nvPr>
            <p:ph idx="1"/>
          </p:nvPr>
        </p:nvSpPr>
        <p:spPr>
          <a:xfrm>
            <a:off x="3928311" y="1809946"/>
            <a:ext cx="8098374" cy="4788816"/>
          </a:xfrm>
        </p:spPr>
        <p:txBody>
          <a:bodyPr/>
          <a:lstStyle/>
          <a:p>
            <a:r>
              <a:rPr lang="en-US" dirty="0"/>
              <a:t>Damage Red Blood Cells</a:t>
            </a:r>
          </a:p>
          <a:p>
            <a:r>
              <a:rPr lang="en-US" dirty="0"/>
              <a:t>Stronger (garlic vs onion)</a:t>
            </a:r>
          </a:p>
          <a:p>
            <a:r>
              <a:rPr lang="en-US" dirty="0"/>
              <a:t>Concentrated (soup mix, powders)</a:t>
            </a:r>
            <a:br>
              <a:rPr lang="en-US" dirty="0"/>
            </a:br>
            <a:r>
              <a:rPr lang="en-US" dirty="0"/>
              <a:t> </a:t>
            </a:r>
          </a:p>
          <a:p>
            <a:r>
              <a:rPr lang="en-US" dirty="0"/>
              <a:t>Signs of Toxicity</a:t>
            </a:r>
          </a:p>
          <a:p>
            <a:pPr lvl="1"/>
            <a:r>
              <a:rPr lang="en-US" dirty="0"/>
              <a:t>Weak</a:t>
            </a:r>
          </a:p>
          <a:p>
            <a:pPr lvl="1"/>
            <a:r>
              <a:rPr lang="en-US" dirty="0"/>
              <a:t>Reluctant to move</a:t>
            </a:r>
          </a:p>
          <a:p>
            <a:pPr lvl="1"/>
            <a:r>
              <a:rPr lang="en-US" dirty="0"/>
              <a:t>Orange to dark red urine</a:t>
            </a:r>
          </a:p>
          <a:p>
            <a:pPr lvl="1"/>
            <a:r>
              <a:rPr lang="en-US" dirty="0"/>
              <a:t>3-5 days later</a:t>
            </a:r>
          </a:p>
          <a:p>
            <a:pPr lvl="1"/>
            <a:endParaRPr lang="en-US" dirty="0"/>
          </a:p>
        </p:txBody>
      </p:sp>
      <p:pic>
        <p:nvPicPr>
          <p:cNvPr id="5122" name="Picture 2" descr="Goodman&amp;#39;s Onion Soup &amp;amp; Dip Mix KFP 2.75 Oz. Pack Of 3.">
            <a:extLst>
              <a:ext uri="{FF2B5EF4-FFF2-40B4-BE49-F238E27FC236}">
                <a16:creationId xmlns:a16="http://schemas.microsoft.com/office/drawing/2014/main" id="{4D5327B5-12CD-17EB-F6A9-179DC56D42C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87397" y="3343681"/>
            <a:ext cx="2329997" cy="25151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8302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How often?</a:t>
            </a:r>
          </a:p>
          <a:p>
            <a:pPr lvl="1"/>
            <a:r>
              <a:rPr lang="en-US" dirty="0"/>
              <a:t>Maximum protection four to six weeks </a:t>
            </a:r>
          </a:p>
          <a:p>
            <a:pPr lvl="1"/>
            <a:r>
              <a:rPr lang="en-US" dirty="0"/>
              <a:t>Declines slowly over time</a:t>
            </a:r>
          </a:p>
          <a:p>
            <a:pPr lvl="1"/>
            <a:r>
              <a:rPr lang="en-US" dirty="0"/>
              <a:t>1-3 doses per year </a:t>
            </a:r>
            <a:br>
              <a:rPr lang="en-US" dirty="0"/>
            </a:br>
            <a:endParaRPr lang="en-US" dirty="0"/>
          </a:p>
          <a:p>
            <a:r>
              <a:rPr lang="en-US" dirty="0"/>
              <a:t>Remains Emergency!</a:t>
            </a:r>
          </a:p>
        </p:txBody>
      </p:sp>
      <p:sp>
        <p:nvSpPr>
          <p:cNvPr id="2" name="Title 1"/>
          <p:cNvSpPr>
            <a:spLocks noGrp="1"/>
          </p:cNvSpPr>
          <p:nvPr>
            <p:ph type="title"/>
          </p:nvPr>
        </p:nvSpPr>
        <p:spPr/>
        <p:txBody>
          <a:bodyPr>
            <a:normAutofit/>
          </a:bodyPr>
          <a:lstStyle/>
          <a:p>
            <a:pPr algn="ctr"/>
            <a:r>
              <a:rPr lang="en-US" dirty="0"/>
              <a:t>Vaccination</a:t>
            </a:r>
            <a:br>
              <a:rPr lang="en-US" dirty="0"/>
            </a:br>
            <a:endParaRPr lang="en-US" dirty="0"/>
          </a:p>
        </p:txBody>
      </p:sp>
    </p:spTree>
    <p:extLst>
      <p:ext uri="{BB962C8B-B14F-4D97-AF65-F5344CB8AC3E}">
        <p14:creationId xmlns:p14="http://schemas.microsoft.com/office/powerpoint/2010/main" val="700416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Physical</a:t>
            </a:r>
          </a:p>
        </p:txBody>
      </p:sp>
      <p:sp>
        <p:nvSpPr>
          <p:cNvPr id="4" name="Text Placeholder 3">
            <a:extLst>
              <a:ext uri="{FF2B5EF4-FFF2-40B4-BE49-F238E27FC236}">
                <a16:creationId xmlns:a16="http://schemas.microsoft.com/office/drawing/2014/main" id="{8C3A6DD2-421B-1B97-6CC8-4244CB5B1A42}"/>
              </a:ext>
            </a:extLst>
          </p:cNvPr>
          <p:cNvSpPr>
            <a:spLocks noGrp="1"/>
          </p:cNvSpPr>
          <p:nvPr>
            <p:ph type="body" idx="1"/>
          </p:nvPr>
        </p:nvSpPr>
        <p:spPr/>
        <p:txBody>
          <a:bodyPr/>
          <a:lstStyle/>
          <a:p>
            <a:r>
              <a:rPr lang="en-US" dirty="0"/>
              <a:t>Snake Fences</a:t>
            </a:r>
          </a:p>
        </p:txBody>
      </p:sp>
      <p:sp>
        <p:nvSpPr>
          <p:cNvPr id="6" name="Text Placeholder 5">
            <a:extLst>
              <a:ext uri="{FF2B5EF4-FFF2-40B4-BE49-F238E27FC236}">
                <a16:creationId xmlns:a16="http://schemas.microsoft.com/office/drawing/2014/main" id="{4ADEA487-6712-572E-D5C1-661D4A23B148}"/>
              </a:ext>
            </a:extLst>
          </p:cNvPr>
          <p:cNvSpPr>
            <a:spLocks noGrp="1"/>
          </p:cNvSpPr>
          <p:nvPr>
            <p:ph type="body" sz="quarter" idx="3"/>
          </p:nvPr>
        </p:nvSpPr>
        <p:spPr/>
        <p:txBody>
          <a:bodyPr/>
          <a:lstStyle/>
          <a:p>
            <a:r>
              <a:rPr lang="en-US" dirty="0"/>
              <a:t>Avoid known areas</a:t>
            </a:r>
          </a:p>
        </p:txBody>
      </p:sp>
      <p:pic>
        <p:nvPicPr>
          <p:cNvPr id="9" name="Picture 2" descr="A snake in a cage"/>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690" r="16119" b="-2"/>
          <a:stretch/>
        </p:blipFill>
        <p:spPr bwMode="auto">
          <a:xfrm>
            <a:off x="784225" y="2564848"/>
            <a:ext cx="4946650" cy="34682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descr="A close-up of a sign"/>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r="-2" b="1004"/>
          <a:stretch/>
        </p:blipFill>
        <p:spPr>
          <a:xfrm>
            <a:off x="6383999" y="2564849"/>
            <a:ext cx="4516059" cy="2978778"/>
          </a:xfrm>
          <a:prstGeom prst="rect">
            <a:avLst/>
          </a:prstGeom>
        </p:spPr>
      </p:pic>
    </p:spTree>
    <p:extLst>
      <p:ext uri="{BB962C8B-B14F-4D97-AF65-F5344CB8AC3E}">
        <p14:creationId xmlns:p14="http://schemas.microsoft.com/office/powerpoint/2010/main" val="3684181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Applying adverse stimulus to produce a desired result</a:t>
            </a:r>
          </a:p>
          <a:p>
            <a:endParaRPr lang="en-US" dirty="0"/>
          </a:p>
          <a:p>
            <a:r>
              <a:rPr lang="en-US" dirty="0"/>
              <a:t>Shock/other dog collars to avoid sight, scent AND sound of rattlesnakes</a:t>
            </a:r>
          </a:p>
          <a:p>
            <a:endParaRPr lang="en-US" dirty="0"/>
          </a:p>
          <a:p>
            <a:r>
              <a:rPr lang="en-US" dirty="0"/>
              <a:t>Consider</a:t>
            </a:r>
          </a:p>
          <a:p>
            <a:pPr lvl="1"/>
            <a:r>
              <a:rPr lang="en-US" dirty="0"/>
              <a:t>Number of senses/scenarios provided </a:t>
            </a:r>
          </a:p>
          <a:p>
            <a:pPr lvl="1"/>
            <a:r>
              <a:rPr lang="en-US" dirty="0"/>
              <a:t>Severity/calibration of stimulus</a:t>
            </a:r>
          </a:p>
          <a:p>
            <a:pPr lvl="1"/>
            <a:r>
              <a:rPr lang="en-US" dirty="0"/>
              <a:t>Decision points of K9</a:t>
            </a:r>
          </a:p>
        </p:txBody>
      </p:sp>
      <p:sp>
        <p:nvSpPr>
          <p:cNvPr id="3" name="Title 2"/>
          <p:cNvSpPr>
            <a:spLocks noGrp="1"/>
          </p:cNvSpPr>
          <p:nvPr>
            <p:ph type="title"/>
          </p:nvPr>
        </p:nvSpPr>
        <p:spPr/>
        <p:txBody>
          <a:bodyPr/>
          <a:lstStyle/>
          <a:p>
            <a:r>
              <a:rPr lang="en-US" dirty="0"/>
              <a:t>Avoidance training</a:t>
            </a:r>
          </a:p>
        </p:txBody>
      </p:sp>
    </p:spTree>
    <p:extLst>
      <p:ext uri="{BB962C8B-B14F-4D97-AF65-F5344CB8AC3E}">
        <p14:creationId xmlns:p14="http://schemas.microsoft.com/office/powerpoint/2010/main" val="2614298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Treatment</a:t>
            </a:r>
          </a:p>
        </p:txBody>
      </p:sp>
      <p:sp>
        <p:nvSpPr>
          <p:cNvPr id="5" name="Text Placeholder 4"/>
          <p:cNvSpPr>
            <a:spLocks noGrp="1"/>
          </p:cNvSpPr>
          <p:nvPr>
            <p:ph type="body" idx="1"/>
          </p:nvPr>
        </p:nvSpPr>
        <p:spPr/>
        <p:txBody>
          <a:bodyPr/>
          <a:lstStyle/>
          <a:p>
            <a:r>
              <a:rPr lang="en-US" dirty="0"/>
              <a:t>*Key* Responses</a:t>
            </a:r>
          </a:p>
        </p:txBody>
      </p:sp>
    </p:spTree>
    <p:extLst>
      <p:ext uri="{BB962C8B-B14F-4D97-AF65-F5344CB8AC3E}">
        <p14:creationId xmlns:p14="http://schemas.microsoft.com/office/powerpoint/2010/main" val="3445258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Most Important…</a:t>
            </a:r>
          </a:p>
        </p:txBody>
      </p:sp>
      <p:sp>
        <p:nvSpPr>
          <p:cNvPr id="2" name="Title 1"/>
          <p:cNvSpPr>
            <a:spLocks noGrp="1"/>
          </p:cNvSpPr>
          <p:nvPr>
            <p:ph type="title"/>
          </p:nvPr>
        </p:nvSpPr>
        <p:spPr/>
        <p:txBody>
          <a:bodyPr/>
          <a:lstStyle/>
          <a:p>
            <a:r>
              <a:rPr lang="en-US" dirty="0"/>
              <a:t>Snake Bite Treatments</a:t>
            </a:r>
          </a:p>
        </p:txBody>
      </p:sp>
    </p:spTree>
    <p:extLst>
      <p:ext uri="{BB962C8B-B14F-4D97-AF65-F5344CB8AC3E}">
        <p14:creationId xmlns:p14="http://schemas.microsoft.com/office/powerpoint/2010/main" val="689461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Most Important…</a:t>
            </a:r>
          </a:p>
        </p:txBody>
      </p:sp>
      <p:sp>
        <p:nvSpPr>
          <p:cNvPr id="2" name="Title 1"/>
          <p:cNvSpPr>
            <a:spLocks noGrp="1"/>
          </p:cNvSpPr>
          <p:nvPr>
            <p:ph type="title"/>
          </p:nvPr>
        </p:nvSpPr>
        <p:spPr/>
        <p:txBody>
          <a:bodyPr/>
          <a:lstStyle/>
          <a:p>
            <a:r>
              <a:rPr lang="en-US" dirty="0"/>
              <a:t>Snake Bite Treatments</a:t>
            </a:r>
          </a:p>
        </p:txBody>
      </p:sp>
      <p:pic>
        <p:nvPicPr>
          <p:cNvPr id="104452" name="Picture 4" descr="C:\Documents and Settings\JBrenner\Local Settings\Temporary Internet Files\Content.IE5\5CHUFQH5\MPj03057360000[1].jpg"/>
          <p:cNvPicPr>
            <a:picLocks noChangeAspect="1" noChangeArrowheads="1"/>
          </p:cNvPicPr>
          <p:nvPr/>
        </p:nvPicPr>
        <p:blipFill>
          <a:blip r:embed="rId2" cstate="print">
            <a:clrChange>
              <a:clrFrom>
                <a:srgbClr val="FFFFFF"/>
              </a:clrFrom>
              <a:clrTo>
                <a:srgbClr val="FFFFFF">
                  <a:alpha val="0"/>
                </a:srgbClr>
              </a:clrTo>
            </a:clrChange>
            <a:lum bright="10000" contrast="20000"/>
          </a:blip>
          <a:srcRect/>
          <a:stretch>
            <a:fillRect/>
          </a:stretch>
        </p:blipFill>
        <p:spPr bwMode="auto">
          <a:xfrm>
            <a:off x="4572000" y="2209800"/>
            <a:ext cx="2419350" cy="3657600"/>
          </a:xfrm>
          <a:prstGeom prst="rect">
            <a:avLst/>
          </a:prstGeom>
          <a:noFill/>
        </p:spPr>
      </p:pic>
    </p:spTree>
    <p:extLst>
      <p:ext uri="{BB962C8B-B14F-4D97-AF65-F5344CB8AC3E}">
        <p14:creationId xmlns:p14="http://schemas.microsoft.com/office/powerpoint/2010/main" val="358582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Next Most Important…</a:t>
            </a:r>
          </a:p>
        </p:txBody>
      </p:sp>
      <p:sp>
        <p:nvSpPr>
          <p:cNvPr id="2" name="Title 1"/>
          <p:cNvSpPr>
            <a:spLocks noGrp="1"/>
          </p:cNvSpPr>
          <p:nvPr>
            <p:ph type="title"/>
          </p:nvPr>
        </p:nvSpPr>
        <p:spPr/>
        <p:txBody>
          <a:bodyPr/>
          <a:lstStyle/>
          <a:p>
            <a:r>
              <a:rPr lang="en-US" dirty="0"/>
              <a:t>Snake Bite Treatments</a:t>
            </a:r>
          </a:p>
        </p:txBody>
      </p:sp>
    </p:spTree>
    <p:extLst>
      <p:ext uri="{BB962C8B-B14F-4D97-AF65-F5344CB8AC3E}">
        <p14:creationId xmlns:p14="http://schemas.microsoft.com/office/powerpoint/2010/main" val="37345392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Next Most Important…</a:t>
            </a:r>
          </a:p>
        </p:txBody>
      </p:sp>
      <p:sp>
        <p:nvSpPr>
          <p:cNvPr id="2" name="Title 1"/>
          <p:cNvSpPr>
            <a:spLocks noGrp="1"/>
          </p:cNvSpPr>
          <p:nvPr>
            <p:ph type="title"/>
          </p:nvPr>
        </p:nvSpPr>
        <p:spPr/>
        <p:txBody>
          <a:bodyPr/>
          <a:lstStyle/>
          <a:p>
            <a:r>
              <a:rPr lang="en-US" dirty="0"/>
              <a:t>Snake Bite Treatments</a:t>
            </a:r>
          </a:p>
        </p:txBody>
      </p:sp>
      <p:pic>
        <p:nvPicPr>
          <p:cNvPr id="105478" name="Picture 6" descr="http://www.yorkblog.com/explorer/gps.jpe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95600" y="2667000"/>
            <a:ext cx="2952750" cy="2952750"/>
          </a:xfrm>
          <a:prstGeom prst="rect">
            <a:avLst/>
          </a:prstGeom>
          <a:noFill/>
        </p:spPr>
      </p:pic>
      <p:pic>
        <p:nvPicPr>
          <p:cNvPr id="99330" name="Picture 2" descr="http://www.htc.com/managed-assets/shared/desktop/smartphones/htc-one/hero/HTC-ProductDetail-Hero-slide-04.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542" y="2271713"/>
            <a:ext cx="42100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5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trike="sngStrike" dirty="0"/>
              <a:t>Extraction Kits?</a:t>
            </a:r>
          </a:p>
          <a:p>
            <a:r>
              <a:rPr lang="en-US" strike="sngStrike" dirty="0"/>
              <a:t>Ice??</a:t>
            </a:r>
          </a:p>
          <a:p>
            <a:r>
              <a:rPr lang="en-US" strike="sngStrike" dirty="0"/>
              <a:t>Cut and Suck Method??</a:t>
            </a:r>
          </a:p>
          <a:p>
            <a:r>
              <a:rPr lang="en-US" strike="sngStrike" dirty="0"/>
              <a:t>Tourniquet??</a:t>
            </a:r>
          </a:p>
        </p:txBody>
      </p:sp>
      <p:sp>
        <p:nvSpPr>
          <p:cNvPr id="2" name="Title 1"/>
          <p:cNvSpPr>
            <a:spLocks noGrp="1"/>
          </p:cNvSpPr>
          <p:nvPr>
            <p:ph type="title"/>
          </p:nvPr>
        </p:nvSpPr>
        <p:spPr/>
        <p:txBody>
          <a:bodyPr/>
          <a:lstStyle/>
          <a:p>
            <a:r>
              <a:rPr lang="en-US" dirty="0"/>
              <a:t>How About ???</a:t>
            </a:r>
          </a:p>
        </p:txBody>
      </p:sp>
      <p:sp>
        <p:nvSpPr>
          <p:cNvPr id="4" name="Rectangle 3"/>
          <p:cNvSpPr/>
          <p:nvPr/>
        </p:nvSpPr>
        <p:spPr>
          <a:xfrm rot="1281408">
            <a:off x="5547098" y="515707"/>
            <a:ext cx="2296621" cy="923330"/>
          </a:xfrm>
          <a:prstGeom prst="rect">
            <a:avLst/>
          </a:prstGeom>
          <a:noFill/>
        </p:spPr>
        <p:txBody>
          <a:bodyPr wrap="square" lIns="91440" tIns="45720" rIns="91440" bIns="45720">
            <a:spAutoFit/>
          </a:bodyPr>
          <a:lstStyle/>
          <a:p>
            <a:pPr algn="ct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Nope</a:t>
            </a:r>
          </a:p>
        </p:txBody>
      </p:sp>
      <p:pic>
        <p:nvPicPr>
          <p:cNvPr id="106498" name="Picture 2" descr="http://2.bp.blogspot.com/_YGLQQZTHoU0/R8MUwHP0f_I/AAAAAAAABJA/LS6gb_0GGNA/s400/snake_bite.jpg"/>
          <p:cNvPicPr>
            <a:picLocks noChangeAspect="1" noChangeArrowheads="1"/>
          </p:cNvPicPr>
          <p:nvPr/>
        </p:nvPicPr>
        <p:blipFill>
          <a:blip r:embed="rId2" cstate="print"/>
          <a:srcRect/>
          <a:stretch>
            <a:fillRect/>
          </a:stretch>
        </p:blipFill>
        <p:spPr bwMode="auto">
          <a:xfrm flipH="1">
            <a:off x="7096125" y="2406863"/>
            <a:ext cx="3810000" cy="2724150"/>
          </a:xfrm>
          <a:prstGeom prst="rect">
            <a:avLst/>
          </a:prstGeom>
          <a:noFill/>
        </p:spPr>
      </p:pic>
    </p:spTree>
    <p:extLst>
      <p:ext uri="{BB962C8B-B14F-4D97-AF65-F5344CB8AC3E}">
        <p14:creationId xmlns:p14="http://schemas.microsoft.com/office/powerpoint/2010/main" val="158716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t>Reduced physical exertion</a:t>
            </a:r>
            <a:br>
              <a:rPr lang="en-US" dirty="0"/>
            </a:br>
            <a:r>
              <a:rPr lang="en-US" dirty="0"/>
              <a:t>slows spread of toxins</a:t>
            </a:r>
          </a:p>
          <a:p>
            <a:endParaRPr lang="en-US" dirty="0"/>
          </a:p>
          <a:p>
            <a:r>
              <a:rPr lang="en-US" dirty="0"/>
              <a:t>Can you lift your dog?</a:t>
            </a:r>
          </a:p>
          <a:p>
            <a:r>
              <a:rPr lang="en-US" dirty="0"/>
              <a:t>How far could you carry?</a:t>
            </a:r>
          </a:p>
          <a:p>
            <a:r>
              <a:rPr lang="en-US" dirty="0"/>
              <a:t>One or two people?</a:t>
            </a:r>
          </a:p>
          <a:p>
            <a:r>
              <a:rPr lang="en-US" dirty="0"/>
              <a:t>Would your dog remain calm?</a:t>
            </a:r>
          </a:p>
          <a:p>
            <a:endParaRPr lang="en-US" dirty="0"/>
          </a:p>
          <a:p>
            <a:r>
              <a:rPr lang="en-US" i="1" dirty="0"/>
              <a:t>Practice!</a:t>
            </a:r>
          </a:p>
        </p:txBody>
      </p:sp>
      <p:sp>
        <p:nvSpPr>
          <p:cNvPr id="3" name="Title 2"/>
          <p:cNvSpPr>
            <a:spLocks noGrp="1"/>
          </p:cNvSpPr>
          <p:nvPr>
            <p:ph type="title"/>
          </p:nvPr>
        </p:nvSpPr>
        <p:spPr/>
        <p:txBody>
          <a:bodyPr/>
          <a:lstStyle/>
          <a:p>
            <a:r>
              <a:rPr lang="en-US" dirty="0"/>
              <a:t>Calm Transport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36146" y="10886"/>
            <a:ext cx="3331855" cy="6847114"/>
          </a:xfrm>
          <a:prstGeom prst="rect">
            <a:avLst/>
          </a:prstGeom>
        </p:spPr>
      </p:pic>
    </p:spTree>
    <p:extLst>
      <p:ext uri="{BB962C8B-B14F-4D97-AF65-F5344CB8AC3E}">
        <p14:creationId xmlns:p14="http://schemas.microsoft.com/office/powerpoint/2010/main" val="2886676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EF5E1EA-8F62-495C-E16A-FB3BC21697F1}"/>
              </a:ext>
            </a:extLst>
          </p:cNvPr>
          <p:cNvSpPr txBox="1"/>
          <p:nvPr/>
        </p:nvSpPr>
        <p:spPr>
          <a:xfrm rot="16200000">
            <a:off x="-2026270" y="2848477"/>
            <a:ext cx="59786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ranklin Gothic Demi Cond"/>
                <a:ea typeface="+mn-ea"/>
                <a:cs typeface="+mn-cs"/>
              </a:rPr>
              <a:t>Poisons - Chocolate</a:t>
            </a:r>
          </a:p>
        </p:txBody>
      </p:sp>
      <p:pic>
        <p:nvPicPr>
          <p:cNvPr id="2" name="Content Placeholder 5" descr="Text&#10;&#10;Description automatically generated">
            <a:extLst>
              <a:ext uri="{FF2B5EF4-FFF2-40B4-BE49-F238E27FC236}">
                <a16:creationId xmlns:a16="http://schemas.microsoft.com/office/drawing/2014/main" id="{DC438300-FACF-592A-D614-F789D28C7D59}"/>
              </a:ext>
            </a:extLst>
          </p:cNvPr>
          <p:cNvPicPr>
            <a:picLocks noChangeAspect="1"/>
          </p:cNvPicPr>
          <p:nvPr/>
        </p:nvPicPr>
        <p:blipFill rotWithShape="1">
          <a:blip r:embed="rId3">
            <a:extLst>
              <a:ext uri="{28A0092B-C50C-407E-A947-70E740481C1C}">
                <a14:useLocalDpi xmlns:a14="http://schemas.microsoft.com/office/drawing/2010/main" val="0"/>
              </a:ext>
            </a:extLst>
          </a:blip>
          <a:srcRect b="20358"/>
          <a:stretch/>
        </p:blipFill>
        <p:spPr>
          <a:xfrm>
            <a:off x="1559304" y="88522"/>
            <a:ext cx="8297312" cy="6607052"/>
          </a:xfrm>
          <a:prstGeom prst="rect">
            <a:avLst/>
          </a:prstGeom>
        </p:spPr>
      </p:pic>
      <p:sp>
        <p:nvSpPr>
          <p:cNvPr id="7" name="TextBox 6">
            <a:extLst>
              <a:ext uri="{FF2B5EF4-FFF2-40B4-BE49-F238E27FC236}">
                <a16:creationId xmlns:a16="http://schemas.microsoft.com/office/drawing/2014/main" id="{C42D5C31-03A9-68DF-AB21-FA890C4CA7BD}"/>
              </a:ext>
            </a:extLst>
          </p:cNvPr>
          <p:cNvSpPr txBox="1"/>
          <p:nvPr/>
        </p:nvSpPr>
        <p:spPr>
          <a:xfrm>
            <a:off x="9929106" y="2201779"/>
            <a:ext cx="1921527" cy="2088564"/>
          </a:xfrm>
          <a:prstGeom prst="ellipse">
            <a:avLst/>
          </a:prstGeom>
          <a:solidFill>
            <a:schemeClr val="accent5"/>
          </a:solidFill>
          <a:ln w="174625" cmpd="thinThick">
            <a:solidFill>
              <a:schemeClr val="accent5"/>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ranklin Gothic Demi Cond"/>
                <a:ea typeface="+mn-ea"/>
                <a:cs typeface="+mn-cs"/>
              </a:rPr>
              <a:t>Pop </a:t>
            </a:r>
            <a:br>
              <a:rPr kumimoji="0" lang="en-US" sz="4400" b="0" i="0" u="none" strike="noStrike" kern="1200" cap="none" spc="0" normalizeH="0" baseline="0" noProof="0" dirty="0">
                <a:ln>
                  <a:noFill/>
                </a:ln>
                <a:solidFill>
                  <a:srgbClr val="FFFFFF"/>
                </a:solidFill>
                <a:effectLst/>
                <a:uLnTx/>
                <a:uFillTx/>
                <a:latin typeface="Franklin Gothic Demi Cond"/>
                <a:ea typeface="+mn-ea"/>
                <a:cs typeface="+mn-cs"/>
              </a:rPr>
            </a:br>
            <a:r>
              <a:rPr kumimoji="0" lang="en-US" sz="4400" b="0" i="0" u="none" strike="noStrike" kern="1200" cap="none" spc="0" normalizeH="0" baseline="0" noProof="0" dirty="0">
                <a:ln>
                  <a:noFill/>
                </a:ln>
                <a:solidFill>
                  <a:srgbClr val="FFFFFF"/>
                </a:solidFill>
                <a:effectLst/>
                <a:uLnTx/>
                <a:uFillTx/>
                <a:latin typeface="Franklin Gothic Demi Cond"/>
                <a:ea typeface="+mn-ea"/>
                <a:cs typeface="+mn-cs"/>
              </a:rPr>
              <a:t>Quiz!</a:t>
            </a:r>
          </a:p>
        </p:txBody>
      </p:sp>
    </p:spTree>
    <p:custDataLst>
      <p:tags r:id="rId1"/>
    </p:custDataLst>
    <p:extLst>
      <p:ext uri="{BB962C8B-B14F-4D97-AF65-F5344CB8AC3E}">
        <p14:creationId xmlns:p14="http://schemas.microsoft.com/office/powerpoint/2010/main" val="20873148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Where’s the Closest Anti-venom?</a:t>
            </a:r>
          </a:p>
          <a:p>
            <a:pPr lvl="1"/>
            <a:r>
              <a:rPr lang="en-US" dirty="0"/>
              <a:t>All geographies</a:t>
            </a:r>
          </a:p>
          <a:p>
            <a:pPr lvl="1"/>
            <a:r>
              <a:rPr lang="en-US" dirty="0"/>
              <a:t>All hours</a:t>
            </a:r>
          </a:p>
          <a:p>
            <a:pPr lvl="1"/>
            <a:r>
              <a:rPr lang="en-US" dirty="0"/>
              <a:t>In-stock</a:t>
            </a:r>
          </a:p>
          <a:p>
            <a:pPr lvl="1"/>
            <a:r>
              <a:rPr lang="en-US" dirty="0"/>
              <a:t>In-date</a:t>
            </a:r>
          </a:p>
          <a:p>
            <a:pPr lvl="1"/>
            <a:r>
              <a:rPr lang="en-US" dirty="0"/>
              <a:t>Types?</a:t>
            </a:r>
          </a:p>
          <a:p>
            <a:endParaRPr lang="en-US" b="1" dirty="0"/>
          </a:p>
          <a:p>
            <a:pPr marL="109728" indent="0">
              <a:buNone/>
            </a:pPr>
            <a:endParaRPr lang="en-US" b="1" dirty="0"/>
          </a:p>
        </p:txBody>
      </p:sp>
      <p:sp>
        <p:nvSpPr>
          <p:cNvPr id="2" name="Title 1"/>
          <p:cNvSpPr>
            <a:spLocks noGrp="1"/>
          </p:cNvSpPr>
          <p:nvPr>
            <p:ph type="title"/>
          </p:nvPr>
        </p:nvSpPr>
        <p:spPr/>
        <p:txBody>
          <a:bodyPr/>
          <a:lstStyle/>
          <a:p>
            <a:r>
              <a:rPr lang="en-US" dirty="0"/>
              <a:t>Advance Planning</a:t>
            </a:r>
          </a:p>
        </p:txBody>
      </p:sp>
    </p:spTree>
    <p:extLst>
      <p:ext uri="{BB962C8B-B14F-4D97-AF65-F5344CB8AC3E}">
        <p14:creationId xmlns:p14="http://schemas.microsoft.com/office/powerpoint/2010/main" val="664522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normAutofit fontScale="92500" lnSpcReduction="10000"/>
          </a:bodyPr>
          <a:lstStyle/>
          <a:p>
            <a:r>
              <a:rPr lang="en-US" dirty="0"/>
              <a:t>All bites considered an emergency</a:t>
            </a:r>
          </a:p>
          <a:p>
            <a:endParaRPr lang="en-US" dirty="0"/>
          </a:p>
          <a:p>
            <a:r>
              <a:rPr lang="en-US" dirty="0"/>
              <a:t>Time is of the essence for treatment </a:t>
            </a:r>
          </a:p>
          <a:p>
            <a:pPr lvl="1"/>
            <a:r>
              <a:rPr lang="en-US" dirty="0"/>
              <a:t>Digestion starts immediately </a:t>
            </a:r>
          </a:p>
          <a:p>
            <a:pPr lvl="1"/>
            <a:r>
              <a:rPr lang="en-US" dirty="0"/>
              <a:t>Once started even antivenin can’t stop process</a:t>
            </a:r>
            <a:br>
              <a:rPr lang="en-US" dirty="0"/>
            </a:br>
            <a:endParaRPr lang="en-US" dirty="0"/>
          </a:p>
          <a:p>
            <a:r>
              <a:rPr lang="en-US" dirty="0"/>
              <a:t>Even dry/mild cases hospitalized 8+ </a:t>
            </a:r>
            <a:r>
              <a:rPr lang="en-US" dirty="0" err="1"/>
              <a:t>hrs</a:t>
            </a:r>
            <a:endParaRPr lang="en-US" dirty="0"/>
          </a:p>
          <a:p>
            <a:pPr lvl="1"/>
            <a:r>
              <a:rPr lang="en-US" dirty="0"/>
              <a:t>Delayed symptoms can occur</a:t>
            </a:r>
          </a:p>
          <a:p>
            <a:pPr lvl="1"/>
            <a:endParaRPr lang="en-US" dirty="0"/>
          </a:p>
        </p:txBody>
      </p:sp>
    </p:spTree>
    <p:extLst>
      <p:ext uri="{BB962C8B-B14F-4D97-AF65-F5344CB8AC3E}">
        <p14:creationId xmlns:p14="http://schemas.microsoft.com/office/powerpoint/2010/main" val="2329643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normAutofit fontScale="85000" lnSpcReduction="20000"/>
          </a:bodyPr>
          <a:lstStyle/>
          <a:p>
            <a:r>
              <a:rPr lang="en-US" dirty="0"/>
              <a:t>Supportive care and monitoring </a:t>
            </a:r>
          </a:p>
          <a:p>
            <a:pPr lvl="1"/>
            <a:r>
              <a:rPr lang="en-US" dirty="0"/>
              <a:t>Many affected organ systems </a:t>
            </a:r>
          </a:p>
          <a:p>
            <a:pPr lvl="1"/>
            <a:r>
              <a:rPr lang="en-US" dirty="0"/>
              <a:t>Important to monitor functions and treat accordingly</a:t>
            </a:r>
          </a:p>
          <a:p>
            <a:pPr lvl="1"/>
            <a:endParaRPr lang="en-US" dirty="0"/>
          </a:p>
          <a:p>
            <a:r>
              <a:rPr lang="en-US" dirty="0"/>
              <a:t>Fluids</a:t>
            </a:r>
          </a:p>
          <a:p>
            <a:r>
              <a:rPr lang="en-US" dirty="0"/>
              <a:t>Pain control</a:t>
            </a:r>
          </a:p>
          <a:p>
            <a:r>
              <a:rPr lang="en-US" dirty="0"/>
              <a:t>System support</a:t>
            </a:r>
            <a:br>
              <a:rPr lang="en-US" dirty="0"/>
            </a:br>
            <a:endParaRPr lang="en-US" dirty="0"/>
          </a:p>
          <a:p>
            <a:r>
              <a:rPr lang="en-US" dirty="0"/>
              <a:t>Steroid use associated with </a:t>
            </a:r>
            <a:r>
              <a:rPr lang="en-US" b="1" dirty="0"/>
              <a:t>increased</a:t>
            </a:r>
            <a:r>
              <a:rPr lang="en-US" dirty="0"/>
              <a:t> morbidity</a:t>
            </a:r>
          </a:p>
          <a:p>
            <a:pPr marL="109728" indent="0">
              <a:buNone/>
            </a:pPr>
            <a:endParaRPr lang="en-US" dirty="0"/>
          </a:p>
        </p:txBody>
      </p:sp>
    </p:spTree>
    <p:extLst>
      <p:ext uri="{BB962C8B-B14F-4D97-AF65-F5344CB8AC3E}">
        <p14:creationId xmlns:p14="http://schemas.microsoft.com/office/powerpoint/2010/main" val="30274691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286B3-1594-E882-71B6-7605E439E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52561-6189-FA87-22D3-6C508C236F39}"/>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9B70041C-BB3B-9329-EF88-1FDE2EDB3216}"/>
              </a:ext>
            </a:extLst>
          </p:cNvPr>
          <p:cNvSpPr>
            <a:spLocks noGrp="1"/>
          </p:cNvSpPr>
          <p:nvPr>
            <p:ph idx="1"/>
          </p:nvPr>
        </p:nvSpPr>
        <p:spPr/>
        <p:txBody>
          <a:bodyPr>
            <a:normAutofit/>
          </a:bodyPr>
          <a:lstStyle/>
          <a:p>
            <a:r>
              <a:rPr lang="en-US" dirty="0"/>
              <a:t>Benadryl™ (Diphenhydramine)?</a:t>
            </a:r>
          </a:p>
          <a:p>
            <a:pPr lvl="1"/>
            <a:r>
              <a:rPr lang="en-US" dirty="0"/>
              <a:t>NO action of mitigation against snake bites</a:t>
            </a:r>
          </a:p>
          <a:p>
            <a:pPr lvl="1"/>
            <a:r>
              <a:rPr lang="en-US" dirty="0"/>
              <a:t>MAY be beneficial with regards to antivenom reaction</a:t>
            </a:r>
            <a:br>
              <a:rPr lang="en-US" dirty="0"/>
            </a:br>
            <a:r>
              <a:rPr lang="en-US" dirty="0"/>
              <a:t>(at Veterinarian’s discretion)</a:t>
            </a:r>
          </a:p>
          <a:p>
            <a:pPr lvl="1"/>
            <a:r>
              <a:rPr lang="en-US" dirty="0"/>
              <a:t>MAY calm patient?</a:t>
            </a:r>
          </a:p>
          <a:p>
            <a:pPr lvl="1"/>
            <a:r>
              <a:rPr lang="en-US" dirty="0"/>
              <a:t>NEVER delay transport/treatment to acquire Benadryl™</a:t>
            </a:r>
          </a:p>
        </p:txBody>
      </p:sp>
    </p:spTree>
    <p:extLst>
      <p:ext uri="{BB962C8B-B14F-4D97-AF65-F5344CB8AC3E}">
        <p14:creationId xmlns:p14="http://schemas.microsoft.com/office/powerpoint/2010/main" val="1670958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599" name="Rectangle 11059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1685" y="634946"/>
            <a:ext cx="5127171" cy="1450757"/>
          </a:xfrm>
        </p:spPr>
        <p:txBody>
          <a:bodyPr>
            <a:normAutofit/>
          </a:bodyPr>
          <a:lstStyle/>
          <a:p>
            <a:r>
              <a:rPr lang="en-US" dirty="0"/>
              <a:t>Hyperbaric Oxygen Therapy</a:t>
            </a:r>
          </a:p>
        </p:txBody>
      </p:sp>
      <p:pic>
        <p:nvPicPr>
          <p:cNvPr id="110594" name="Picture 2" descr="http://www2.wholehealthne.com/wp-content/uploads/2008/07/hyperbaric-oxygen-treatment.jpg"/>
          <p:cNvPicPr>
            <a:picLocks noChangeAspect="1" noChangeArrowheads="1"/>
          </p:cNvPicPr>
          <p:nvPr/>
        </p:nvPicPr>
        <p:blipFill>
          <a:blip r:embed="rId2" cstate="print"/>
          <a:stretch>
            <a:fillRect/>
          </a:stretch>
        </p:blipFill>
        <p:spPr bwMode="auto">
          <a:xfrm>
            <a:off x="643192" y="940234"/>
            <a:ext cx="5115347" cy="4657491"/>
          </a:xfrm>
          <a:prstGeom prst="rect">
            <a:avLst/>
          </a:prstGeom>
          <a:noFill/>
        </p:spPr>
      </p:pic>
      <p:cxnSp>
        <p:nvCxnSpPr>
          <p:cNvPr id="110601" name="Straight Connector 11060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411684" y="2407436"/>
            <a:ext cx="5127172" cy="3461658"/>
          </a:xfrm>
        </p:spPr>
        <p:txBody>
          <a:bodyPr>
            <a:normAutofit/>
          </a:bodyPr>
          <a:lstStyle/>
          <a:p>
            <a:endParaRPr lang="en-US" dirty="0"/>
          </a:p>
          <a:p>
            <a:r>
              <a:rPr lang="en-US" dirty="0"/>
              <a:t>Less Tissue Damage</a:t>
            </a:r>
          </a:p>
          <a:p>
            <a:endParaRPr lang="en-US" dirty="0"/>
          </a:p>
          <a:p>
            <a:r>
              <a:rPr lang="en-US" dirty="0"/>
              <a:t>Faster Healing</a:t>
            </a:r>
            <a:br>
              <a:rPr lang="en-US" dirty="0"/>
            </a:br>
            <a:endParaRPr lang="en-US" dirty="0"/>
          </a:p>
          <a:p>
            <a:endParaRPr lang="en-US" dirty="0"/>
          </a:p>
          <a:p>
            <a:endParaRPr lang="en-US" dirty="0"/>
          </a:p>
        </p:txBody>
      </p:sp>
      <p:sp>
        <p:nvSpPr>
          <p:cNvPr id="110603" name="Rectangle 110602">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452987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a:t>
            </a:r>
          </a:p>
        </p:txBody>
      </p:sp>
      <p:sp>
        <p:nvSpPr>
          <p:cNvPr id="3" name="Content Placeholder 2"/>
          <p:cNvSpPr>
            <a:spLocks noGrp="1"/>
          </p:cNvSpPr>
          <p:nvPr>
            <p:ph idx="1"/>
          </p:nvPr>
        </p:nvSpPr>
        <p:spPr/>
        <p:txBody>
          <a:bodyPr>
            <a:normAutofit fontScale="77500" lnSpcReduction="20000"/>
          </a:bodyPr>
          <a:lstStyle/>
          <a:p>
            <a:pPr marL="136525" indent="0" algn="ctr">
              <a:buNone/>
            </a:pPr>
            <a:r>
              <a:rPr lang="en-US" dirty="0"/>
              <a:t> Objective Snakebite Severity Score </a:t>
            </a:r>
          </a:p>
          <a:p>
            <a:pPr marL="650875" indent="-514350">
              <a:buAutoNum type="arabicPeriod"/>
            </a:pPr>
            <a:endParaRPr lang="en-US" dirty="0"/>
          </a:p>
          <a:p>
            <a:pPr marL="650875" indent="-514350">
              <a:buAutoNum type="arabicPeriod"/>
            </a:pPr>
            <a:r>
              <a:rPr lang="en-US" dirty="0"/>
              <a:t>Pulmonary System</a:t>
            </a:r>
          </a:p>
          <a:p>
            <a:pPr marL="650875" indent="-514350">
              <a:buAutoNum type="arabicPeriod"/>
            </a:pPr>
            <a:r>
              <a:rPr lang="en-US" dirty="0"/>
              <a:t>Cardiovascular System</a:t>
            </a:r>
          </a:p>
          <a:p>
            <a:pPr marL="650875" indent="-514350">
              <a:buAutoNum type="arabicPeriod"/>
            </a:pPr>
            <a:r>
              <a:rPr lang="en-US" dirty="0"/>
              <a:t>Local Wound</a:t>
            </a:r>
          </a:p>
          <a:p>
            <a:pPr marL="650875" indent="-514350">
              <a:buAutoNum type="arabicPeriod"/>
            </a:pPr>
            <a:r>
              <a:rPr lang="en-US" dirty="0"/>
              <a:t>Gastrointestinal System</a:t>
            </a:r>
          </a:p>
          <a:p>
            <a:pPr marL="650875" indent="-514350">
              <a:buAutoNum type="arabicPeriod"/>
            </a:pPr>
            <a:r>
              <a:rPr lang="en-US" dirty="0"/>
              <a:t>Hematological System</a:t>
            </a:r>
          </a:p>
          <a:p>
            <a:pPr marL="650875" indent="-514350">
              <a:buAutoNum type="arabicPeriod"/>
            </a:pPr>
            <a:r>
              <a:rPr lang="en-US" dirty="0"/>
              <a:t>Central Nervous System</a:t>
            </a:r>
          </a:p>
        </p:txBody>
      </p:sp>
    </p:spTree>
    <p:extLst>
      <p:ext uri="{BB962C8B-B14F-4D97-AF65-F5344CB8AC3E}">
        <p14:creationId xmlns:p14="http://schemas.microsoft.com/office/powerpoint/2010/main" val="16908187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Antivenin</a:t>
            </a:r>
          </a:p>
        </p:txBody>
      </p:sp>
      <p:sp>
        <p:nvSpPr>
          <p:cNvPr id="3" name="Content Placeholder 2"/>
          <p:cNvSpPr>
            <a:spLocks noGrp="1"/>
          </p:cNvSpPr>
          <p:nvPr>
            <p:ph idx="1"/>
          </p:nvPr>
        </p:nvSpPr>
        <p:spPr/>
        <p:txBody>
          <a:bodyPr/>
          <a:lstStyle/>
          <a:p>
            <a:pPr marL="136525" indent="0" algn="ctr">
              <a:buNone/>
            </a:pPr>
            <a:endParaRPr lang="en-US" dirty="0"/>
          </a:p>
          <a:p>
            <a:pPr marL="593725" indent="-457200"/>
            <a:r>
              <a:rPr lang="en-US" dirty="0"/>
              <a:t>Neutralizing antibody helps neutralize toxin</a:t>
            </a:r>
          </a:p>
          <a:p>
            <a:pPr marL="593725" indent="-457200"/>
            <a:endParaRPr lang="en-US" dirty="0"/>
          </a:p>
          <a:p>
            <a:pPr marL="593725" indent="-457200"/>
            <a:r>
              <a:rPr lang="en-US" dirty="0"/>
              <a:t>Does not help existing damage</a:t>
            </a:r>
          </a:p>
          <a:p>
            <a:pPr marL="593725" indent="-457200"/>
            <a:endParaRPr lang="en-US" dirty="0"/>
          </a:p>
          <a:p>
            <a:pPr marL="593725" indent="-457200"/>
            <a:r>
              <a:rPr lang="en-US" dirty="0"/>
              <a:t>Used in moderate to severe cases</a:t>
            </a:r>
          </a:p>
        </p:txBody>
      </p:sp>
      <p:pic>
        <p:nvPicPr>
          <p:cNvPr id="4" name="Picture 2" descr="http://www.savagelabs.com/Products/CroFab/Packaging/CrofabProduct%20BB%20WEB.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667" r="100000"/>
                    </a14:imgEffect>
                  </a14:imgLayer>
                </a14:imgProps>
              </a:ext>
              <a:ext uri="{28A0092B-C50C-407E-A947-70E740481C1C}">
                <a14:useLocalDpi xmlns:a14="http://schemas.microsoft.com/office/drawing/2010/main"/>
              </a:ext>
            </a:extLst>
          </a:blip>
          <a:srcRect/>
          <a:stretch>
            <a:fillRect/>
          </a:stretch>
        </p:blipFill>
        <p:spPr bwMode="auto">
          <a:xfrm>
            <a:off x="9229725" y="364493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o-Anne\AppData\Local\Microsoft\Windows\Temporary Internet Files\Content.Outlook\ZK6ILM68\Still 8.jpe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6299200" y="20502"/>
            <a:ext cx="4688115" cy="185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3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Antivenin Not All are Created Equal</a:t>
            </a:r>
            <a:br>
              <a:rPr lang="en-US" dirty="0"/>
            </a:br>
            <a:endParaRPr lang="en-US" dirty="0"/>
          </a:p>
        </p:txBody>
      </p:sp>
      <p:graphicFrame>
        <p:nvGraphicFramePr>
          <p:cNvPr id="4" name="Content Placeholder 7"/>
          <p:cNvGraphicFramePr>
            <a:graphicFrameLocks/>
          </p:cNvGraphicFramePr>
          <p:nvPr/>
        </p:nvGraphicFramePr>
        <p:xfrm>
          <a:off x="1828800" y="914400"/>
          <a:ext cx="8763000" cy="4668520"/>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20000"/>
                    </a:ext>
                  </a:extLst>
                </a:gridCol>
                <a:gridCol w="2190750">
                  <a:extLst>
                    <a:ext uri="{9D8B030D-6E8A-4147-A177-3AD203B41FA5}">
                      <a16:colId xmlns:a16="http://schemas.microsoft.com/office/drawing/2014/main" val="20001"/>
                    </a:ext>
                  </a:extLst>
                </a:gridCol>
                <a:gridCol w="2190750">
                  <a:extLst>
                    <a:ext uri="{9D8B030D-6E8A-4147-A177-3AD203B41FA5}">
                      <a16:colId xmlns:a16="http://schemas.microsoft.com/office/drawing/2014/main" val="20002"/>
                    </a:ext>
                  </a:extLst>
                </a:gridCol>
                <a:gridCol w="2190750">
                  <a:extLst>
                    <a:ext uri="{9D8B030D-6E8A-4147-A177-3AD203B41FA5}">
                      <a16:colId xmlns:a16="http://schemas.microsoft.com/office/drawing/2014/main" val="20003"/>
                    </a:ext>
                  </a:extLst>
                </a:gridCol>
              </a:tblGrid>
              <a:tr h="370840">
                <a:tc>
                  <a:txBody>
                    <a:bodyPr/>
                    <a:lstStyle/>
                    <a:p>
                      <a:r>
                        <a:rPr lang="en-US" dirty="0"/>
                        <a:t>BI Product </a:t>
                      </a:r>
                    </a:p>
                  </a:txBody>
                  <a:tcPr/>
                </a:tc>
                <a:tc>
                  <a:txBody>
                    <a:bodyPr/>
                    <a:lstStyle/>
                    <a:p>
                      <a:r>
                        <a:rPr lang="en-US" dirty="0" err="1"/>
                        <a:t>Crofab</a:t>
                      </a:r>
                      <a:endParaRPr lang="en-US" dirty="0"/>
                    </a:p>
                  </a:txBody>
                  <a:tcPr/>
                </a:tc>
                <a:tc>
                  <a:txBody>
                    <a:bodyPr/>
                    <a:lstStyle/>
                    <a:p>
                      <a:r>
                        <a:rPr lang="en-US" dirty="0"/>
                        <a:t>Mexican Product </a:t>
                      </a:r>
                    </a:p>
                  </a:txBody>
                  <a:tcPr/>
                </a:tc>
                <a:tc>
                  <a:txBody>
                    <a:bodyPr/>
                    <a:lstStyle/>
                    <a:p>
                      <a:r>
                        <a:rPr lang="en-US" dirty="0"/>
                        <a:t>Argentinian Product </a:t>
                      </a:r>
                    </a:p>
                  </a:txBody>
                  <a:tcPr/>
                </a:tc>
                <a:extLst>
                  <a:ext uri="{0D108BD9-81ED-4DB2-BD59-A6C34878D82A}">
                    <a16:rowId xmlns:a16="http://schemas.microsoft.com/office/drawing/2014/main" val="10000"/>
                  </a:ext>
                </a:extLst>
              </a:tr>
              <a:tr h="370840">
                <a:tc>
                  <a:txBody>
                    <a:bodyPr/>
                    <a:lstStyle/>
                    <a:p>
                      <a:r>
                        <a:rPr lang="en-US" dirty="0"/>
                        <a:t>Only US licensed veterinary product</a:t>
                      </a:r>
                    </a:p>
                  </a:txBody>
                  <a:tcPr/>
                </a:tc>
                <a:tc>
                  <a:txBody>
                    <a:bodyPr/>
                    <a:lstStyle/>
                    <a:p>
                      <a:r>
                        <a:rPr lang="en-US" dirty="0"/>
                        <a:t>Human product</a:t>
                      </a:r>
                    </a:p>
                  </a:txBody>
                  <a:tcPr/>
                </a:tc>
                <a:tc>
                  <a:txBody>
                    <a:bodyPr/>
                    <a:lstStyle/>
                    <a:p>
                      <a:r>
                        <a:rPr lang="en-US" dirty="0"/>
                        <a:t>Experimental </a:t>
                      </a:r>
                    </a:p>
                  </a:txBody>
                  <a:tcPr/>
                </a:tc>
                <a:tc>
                  <a:txBody>
                    <a:bodyPr/>
                    <a:lstStyle/>
                    <a:p>
                      <a:r>
                        <a:rPr lang="en-US" dirty="0"/>
                        <a:t>Clinical Trial</a:t>
                      </a:r>
                    </a:p>
                  </a:txBody>
                  <a:tcPr/>
                </a:tc>
                <a:extLst>
                  <a:ext uri="{0D108BD9-81ED-4DB2-BD59-A6C34878D82A}">
                    <a16:rowId xmlns:a16="http://schemas.microsoft.com/office/drawing/2014/main" val="10001"/>
                  </a:ext>
                </a:extLst>
              </a:tr>
              <a:tr h="370840">
                <a:tc>
                  <a:txBody>
                    <a:bodyPr/>
                    <a:lstStyle/>
                    <a:p>
                      <a:r>
                        <a:rPr lang="en-US" dirty="0"/>
                        <a:t>Whole </a:t>
                      </a:r>
                      <a:br>
                        <a:rPr lang="en-US" dirty="0"/>
                      </a:br>
                      <a:r>
                        <a:rPr lang="en-US" dirty="0"/>
                        <a:t>Equine Protein </a:t>
                      </a:r>
                    </a:p>
                  </a:txBody>
                  <a:tcPr/>
                </a:tc>
                <a:tc>
                  <a:txBody>
                    <a:bodyPr/>
                    <a:lstStyle/>
                    <a:p>
                      <a:r>
                        <a:rPr lang="en-US" dirty="0"/>
                        <a:t>Fragmented Ovine Protein </a:t>
                      </a:r>
                    </a:p>
                  </a:txBody>
                  <a:tcPr/>
                </a:tc>
                <a:tc>
                  <a:txBody>
                    <a:bodyPr/>
                    <a:lstStyle/>
                    <a:p>
                      <a:r>
                        <a:rPr lang="en-US" dirty="0"/>
                        <a:t>Fragmented Equine Protein </a:t>
                      </a:r>
                    </a:p>
                  </a:txBody>
                  <a:tcPr/>
                </a:tc>
                <a:tc>
                  <a:txBody>
                    <a:bodyPr/>
                    <a:lstStyle/>
                    <a:p>
                      <a:r>
                        <a:rPr lang="en-US" dirty="0"/>
                        <a:t>Fragmented Equine Protein </a:t>
                      </a:r>
                    </a:p>
                  </a:txBody>
                  <a:tcPr/>
                </a:tc>
                <a:extLst>
                  <a:ext uri="{0D108BD9-81ED-4DB2-BD59-A6C34878D82A}">
                    <a16:rowId xmlns:a16="http://schemas.microsoft.com/office/drawing/2014/main" val="10002"/>
                  </a:ext>
                </a:extLst>
              </a:tr>
              <a:tr h="370840">
                <a:tc>
                  <a:txBody>
                    <a:bodyPr/>
                    <a:lstStyle/>
                    <a:p>
                      <a:r>
                        <a:rPr lang="en-US" dirty="0"/>
                        <a:t>More potential </a:t>
                      </a:r>
                      <a:br>
                        <a:rPr lang="en-US" dirty="0"/>
                      </a:br>
                      <a:r>
                        <a:rPr lang="en-US" dirty="0"/>
                        <a:t>for reactions </a:t>
                      </a:r>
                    </a:p>
                  </a:txBody>
                  <a:tcPr/>
                </a:tc>
                <a:tc>
                  <a:txBody>
                    <a:bodyPr/>
                    <a:lstStyle/>
                    <a:p>
                      <a:r>
                        <a:rPr lang="en-US" dirty="0"/>
                        <a:t>Less potential </a:t>
                      </a:r>
                      <a:br>
                        <a:rPr lang="en-US" dirty="0"/>
                      </a:br>
                      <a:r>
                        <a:rPr lang="en-US" dirty="0"/>
                        <a:t>for reactions</a:t>
                      </a:r>
                    </a:p>
                  </a:txBody>
                  <a:tcPr/>
                </a:tc>
                <a:tc>
                  <a:txBody>
                    <a:bodyPr/>
                    <a:lstStyle/>
                    <a:p>
                      <a:r>
                        <a:rPr lang="en-US" dirty="0"/>
                        <a:t>Less potential </a:t>
                      </a:r>
                      <a:br>
                        <a:rPr lang="en-US" dirty="0"/>
                      </a:br>
                      <a:r>
                        <a:rPr lang="en-US" dirty="0"/>
                        <a:t>for reactions</a:t>
                      </a:r>
                    </a:p>
                  </a:txBody>
                  <a:tcPr/>
                </a:tc>
                <a:tc>
                  <a:txBody>
                    <a:bodyPr/>
                    <a:lstStyle/>
                    <a:p>
                      <a:r>
                        <a:rPr lang="en-US" dirty="0"/>
                        <a:t>Less potential </a:t>
                      </a:r>
                      <a:br>
                        <a:rPr lang="en-US" dirty="0"/>
                      </a:br>
                      <a:r>
                        <a:rPr lang="en-US" dirty="0"/>
                        <a:t>for reactions</a:t>
                      </a:r>
                    </a:p>
                  </a:txBody>
                  <a:tcPr/>
                </a:tc>
                <a:extLst>
                  <a:ext uri="{0D108BD9-81ED-4DB2-BD59-A6C34878D82A}">
                    <a16:rowId xmlns:a16="http://schemas.microsoft.com/office/drawing/2014/main" val="10003"/>
                  </a:ext>
                </a:extLst>
              </a:tr>
              <a:tr h="370840">
                <a:tc>
                  <a:txBody>
                    <a:bodyPr/>
                    <a:lstStyle/>
                    <a:p>
                      <a:r>
                        <a:rPr lang="en-US" dirty="0"/>
                        <a:t>Western and Eastern Diamondback, Fer-de-Lance and South American Rattlesnake </a:t>
                      </a:r>
                    </a:p>
                  </a:txBody>
                  <a:tcPr/>
                </a:tc>
                <a:tc>
                  <a:txBody>
                    <a:bodyPr/>
                    <a:lstStyle/>
                    <a:p>
                      <a:r>
                        <a:rPr lang="en-US" dirty="0"/>
                        <a:t>Western and Eastern Diamondback, Mojave, Water Moccasin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South American Rattlesnake and Fer-de-Lance</a:t>
                      </a:r>
                    </a:p>
                    <a:p>
                      <a:endParaRPr lang="en-US" dirty="0"/>
                    </a:p>
                  </a:txBody>
                  <a:tcPr/>
                </a:tc>
                <a:tc>
                  <a:txBody>
                    <a:bodyPr/>
                    <a:lstStyle/>
                    <a:p>
                      <a:r>
                        <a:rPr lang="en-US" dirty="0"/>
                        <a:t>South American Rattlesnake, Fer-de-Lance, Bushmaster </a:t>
                      </a:r>
                    </a:p>
                  </a:txBody>
                  <a:tcPr/>
                </a:tc>
                <a:extLst>
                  <a:ext uri="{0D108BD9-81ED-4DB2-BD59-A6C34878D82A}">
                    <a16:rowId xmlns:a16="http://schemas.microsoft.com/office/drawing/2014/main" val="10004"/>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Free Clinical Trial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80135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3999" y="4550230"/>
            <a:ext cx="10909073" cy="957902"/>
          </a:xfrm>
        </p:spPr>
        <p:txBody>
          <a:bodyPr vert="horz" lIns="91440" tIns="45720" rIns="91440" bIns="45720" rtlCol="0" anchor="b">
            <a:normAutofit/>
          </a:bodyPr>
          <a:lstStyle/>
          <a:p>
            <a:r>
              <a:rPr lang="en-US" sz="6000">
                <a:solidFill>
                  <a:schemeClr val="tx1">
                    <a:lumMod val="85000"/>
                    <a:lumOff val="15000"/>
                  </a:schemeClr>
                </a:solidFill>
              </a:rPr>
              <a:t>Prognosis</a:t>
            </a:r>
          </a:p>
        </p:txBody>
      </p:sp>
      <p:sp>
        <p:nvSpPr>
          <p:cNvPr id="3" name="Content Placeholder 2"/>
          <p:cNvSpPr>
            <a:spLocks noGrp="1"/>
          </p:cNvSpPr>
          <p:nvPr>
            <p:ph idx="1"/>
          </p:nvPr>
        </p:nvSpPr>
        <p:spPr>
          <a:xfrm>
            <a:off x="633999" y="5782457"/>
            <a:ext cx="10925101" cy="460536"/>
          </a:xfrm>
        </p:spPr>
        <p:txBody>
          <a:bodyPr vert="horz" lIns="91440" tIns="45720" rIns="91440" bIns="45720" rtlCol="0">
            <a:normAutofit/>
          </a:bodyPr>
          <a:lstStyle/>
          <a:p>
            <a:pPr marL="0" indent="0">
              <a:buClr>
                <a:schemeClr val="accent1"/>
              </a:buClr>
              <a:buNone/>
            </a:pPr>
            <a:r>
              <a:rPr lang="en-US" sz="2000" cap="all" spc="200">
                <a:solidFill>
                  <a:schemeClr val="tx1">
                    <a:lumMod val="85000"/>
                    <a:lumOff val="15000"/>
                  </a:schemeClr>
                </a:solidFill>
              </a:rPr>
              <a:t>Survival Rates for those dogs that receive antivenin is 72-83%</a:t>
            </a:r>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3203"/>
          <a:stretch/>
        </p:blipFill>
        <p:spPr bwMode="auto">
          <a:xfrm rot="5400000">
            <a:off x="1714514" y="417283"/>
            <a:ext cx="3602736" cy="399818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rot="5400000">
            <a:off x="6919912" y="876946"/>
            <a:ext cx="3602736" cy="30788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668840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40" name="Rectangle 39">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6" name="Picture 15" descr="Needle and vial">
            <a:extLst>
              <a:ext uri="{FF2B5EF4-FFF2-40B4-BE49-F238E27FC236}">
                <a16:creationId xmlns:a16="http://schemas.microsoft.com/office/drawing/2014/main" id="{AC620723-0576-894E-269D-D278C936EA6D}"/>
              </a:ext>
            </a:extLst>
          </p:cNvPr>
          <p:cNvPicPr>
            <a:picLocks noChangeAspect="1"/>
          </p:cNvPicPr>
          <p:nvPr/>
        </p:nvPicPr>
        <p:blipFill rotWithShape="1">
          <a:blip r:embed="rId3"/>
          <a:srcRect t="12249" b="3481"/>
          <a:stretch/>
        </p:blipFill>
        <p:spPr>
          <a:xfrm>
            <a:off x="20" y="-215267"/>
            <a:ext cx="12191980" cy="4784036"/>
          </a:xfrm>
          <a:prstGeom prst="rect">
            <a:avLst/>
          </a:prstGeom>
        </p:spPr>
      </p:pic>
      <p:sp>
        <p:nvSpPr>
          <p:cNvPr id="42" name="Rectangle 41">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194FA496-BB39-6773-2DE4-2A8164BCC060}"/>
              </a:ext>
            </a:extLst>
          </p:cNvPr>
          <p:cNvSpPr>
            <a:spLocks noGrp="1"/>
          </p:cNvSpPr>
          <p:nvPr>
            <p:ph type="title"/>
          </p:nvPr>
        </p:nvSpPr>
        <p:spPr>
          <a:xfrm>
            <a:off x="1087540" y="4947559"/>
            <a:ext cx="10268712" cy="1169121"/>
          </a:xfrm>
        </p:spPr>
        <p:txBody>
          <a:bodyPr vert="horz" lIns="91440" tIns="45720" rIns="91440" bIns="45720" rtlCol="0" anchor="ctr">
            <a:normAutofit/>
          </a:bodyPr>
          <a:lstStyle/>
          <a:p>
            <a:pPr algn="ctr">
              <a:lnSpc>
                <a:spcPct val="90000"/>
              </a:lnSpc>
              <a:spcBef>
                <a:spcPct val="0"/>
              </a:spcBef>
            </a:pPr>
            <a:r>
              <a:rPr lang="en-US" sz="7200" cap="all" dirty="0" err="1">
                <a:solidFill>
                  <a:schemeClr val="bg1"/>
                </a:solidFill>
              </a:rPr>
              <a:t>PharmaCOLOGY</a:t>
            </a:r>
            <a:endParaRPr lang="en-US" sz="7200" cap="all" dirty="0">
              <a:solidFill>
                <a:schemeClr val="bg1"/>
              </a:solidFill>
            </a:endParaRPr>
          </a:p>
        </p:txBody>
      </p:sp>
    </p:spTree>
    <p:custDataLst>
      <p:tags r:id="rId1"/>
    </p:custDataLst>
    <p:extLst>
      <p:ext uri="{BB962C8B-B14F-4D97-AF65-F5344CB8AC3E}">
        <p14:creationId xmlns:p14="http://schemas.microsoft.com/office/powerpoint/2010/main" val="404757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EF5E1EA-8F62-495C-E16A-FB3BC21697F1}"/>
              </a:ext>
            </a:extLst>
          </p:cNvPr>
          <p:cNvSpPr txBox="1"/>
          <p:nvPr/>
        </p:nvSpPr>
        <p:spPr>
          <a:xfrm rot="16200000">
            <a:off x="-2026270" y="2848477"/>
            <a:ext cx="59786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Franklin Gothic Demi Cond"/>
                <a:ea typeface="+mn-ea"/>
                <a:cs typeface="+mn-cs"/>
              </a:rPr>
              <a:t>Poisons - Chocolate</a:t>
            </a:r>
            <a:endParaRPr kumimoji="0" lang="en-US" sz="6000" b="0" i="0" u="none" strike="noStrike" kern="1200" cap="none" spc="0" normalizeH="0" baseline="0" noProof="0" dirty="0">
              <a:ln>
                <a:noFill/>
              </a:ln>
              <a:solidFill>
                <a:prstClr val="black"/>
              </a:solidFill>
              <a:effectLst/>
              <a:uLnTx/>
              <a:uFillTx/>
              <a:latin typeface="Franklin Gothic Demi Cond"/>
              <a:ea typeface="+mn-ea"/>
              <a:cs typeface="+mn-cs"/>
            </a:endParaRPr>
          </a:p>
        </p:txBody>
      </p:sp>
      <p:pic>
        <p:nvPicPr>
          <p:cNvPr id="2" name="Picture 1" descr="A picture containing qr code&#10;&#10;Description automatically generated">
            <a:extLst>
              <a:ext uri="{FF2B5EF4-FFF2-40B4-BE49-F238E27FC236}">
                <a16:creationId xmlns:a16="http://schemas.microsoft.com/office/drawing/2014/main" id="{E430FE99-C447-77C2-FE7E-09E992FE4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567" y="0"/>
            <a:ext cx="3429000" cy="342900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CA51626E-0675-9D93-478F-8FE6E813C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0122" y="3537285"/>
            <a:ext cx="3429000" cy="3429000"/>
          </a:xfrm>
          <a:prstGeom prst="rect">
            <a:avLst/>
          </a:prstGeom>
        </p:spPr>
      </p:pic>
      <p:pic>
        <p:nvPicPr>
          <p:cNvPr id="4" name="Picture 3" descr="Company name&#10;&#10;Description automatically generated with low confidence">
            <a:extLst>
              <a:ext uri="{FF2B5EF4-FFF2-40B4-BE49-F238E27FC236}">
                <a16:creationId xmlns:a16="http://schemas.microsoft.com/office/drawing/2014/main" id="{C97FCE2E-C189-FA51-DA95-49ADE27EAD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7000" y="3537285"/>
            <a:ext cx="3429000" cy="3429000"/>
          </a:xfrm>
          <a:prstGeom prst="rect">
            <a:avLst/>
          </a:prstGeom>
        </p:spPr>
      </p:pic>
      <p:pic>
        <p:nvPicPr>
          <p:cNvPr id="5" name="Content Placeholder 7" descr="A picture containing text, indoor, food, dessert&#10;&#10;Description automatically generated">
            <a:extLst>
              <a:ext uri="{FF2B5EF4-FFF2-40B4-BE49-F238E27FC236}">
                <a16:creationId xmlns:a16="http://schemas.microsoft.com/office/drawing/2014/main" id="{E574384A-DA27-66BD-AF63-20ED4AB7AC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122" y="0"/>
            <a:ext cx="3429000" cy="3429000"/>
          </a:xfrm>
          <a:prstGeom prst="rect">
            <a:avLst/>
          </a:prstGeom>
        </p:spPr>
      </p:pic>
      <p:sp>
        <p:nvSpPr>
          <p:cNvPr id="6" name="TextBox 5">
            <a:extLst>
              <a:ext uri="{FF2B5EF4-FFF2-40B4-BE49-F238E27FC236}">
                <a16:creationId xmlns:a16="http://schemas.microsoft.com/office/drawing/2014/main" id="{97F42547-5F9D-8C1D-D126-E7F3442EDD31}"/>
              </a:ext>
            </a:extLst>
          </p:cNvPr>
          <p:cNvSpPr txBox="1"/>
          <p:nvPr/>
        </p:nvSpPr>
        <p:spPr>
          <a:xfrm>
            <a:off x="9929106" y="2201779"/>
            <a:ext cx="1921527" cy="2088564"/>
          </a:xfrm>
          <a:prstGeom prst="ellipse">
            <a:avLst/>
          </a:prstGeom>
          <a:solidFill>
            <a:schemeClr val="accent5"/>
          </a:solidFill>
          <a:ln w="174625" cmpd="thinThick">
            <a:solidFill>
              <a:schemeClr val="accent5"/>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Franklin Gothic Demi Cond"/>
                <a:ea typeface="+mn-ea"/>
                <a:cs typeface="+mn-cs"/>
              </a:rPr>
              <a:t>Pop </a:t>
            </a:r>
            <a:br>
              <a:rPr kumimoji="0" lang="en-US" sz="4400" b="0" i="0" u="none" strike="noStrike" kern="1200" cap="none" spc="0" normalizeH="0" baseline="0" noProof="0" dirty="0">
                <a:ln>
                  <a:noFill/>
                </a:ln>
                <a:solidFill>
                  <a:srgbClr val="FFFFFF"/>
                </a:solidFill>
                <a:effectLst/>
                <a:uLnTx/>
                <a:uFillTx/>
                <a:latin typeface="Franklin Gothic Demi Cond"/>
                <a:ea typeface="+mn-ea"/>
                <a:cs typeface="+mn-cs"/>
              </a:rPr>
            </a:br>
            <a:r>
              <a:rPr kumimoji="0" lang="en-US" sz="4400" b="0" i="0" u="none" strike="noStrike" kern="1200" cap="none" spc="0" normalizeH="0" baseline="0" noProof="0" dirty="0">
                <a:ln>
                  <a:noFill/>
                </a:ln>
                <a:solidFill>
                  <a:srgbClr val="FFFFFF"/>
                </a:solidFill>
                <a:effectLst/>
                <a:uLnTx/>
                <a:uFillTx/>
                <a:latin typeface="Franklin Gothic Demi Cond"/>
                <a:ea typeface="+mn-ea"/>
                <a:cs typeface="+mn-cs"/>
              </a:rPr>
              <a:t>Quiz!</a:t>
            </a:r>
          </a:p>
        </p:txBody>
      </p:sp>
    </p:spTree>
    <p:custDataLst>
      <p:tags r:id="rId1"/>
    </p:custDataLst>
    <p:extLst>
      <p:ext uri="{BB962C8B-B14F-4D97-AF65-F5344CB8AC3E}">
        <p14:creationId xmlns:p14="http://schemas.microsoft.com/office/powerpoint/2010/main" val="1301867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C91F90-2E22-9626-B994-8B4994BB50DA}"/>
              </a:ext>
            </a:extLst>
          </p:cNvPr>
          <p:cNvSpPr>
            <a:spLocks noGrp="1"/>
          </p:cNvSpPr>
          <p:nvPr>
            <p:ph type="title"/>
          </p:nvPr>
        </p:nvSpPr>
        <p:spPr/>
        <p:txBody>
          <a:bodyPr>
            <a:normAutofit fontScale="90000"/>
          </a:bodyPr>
          <a:lstStyle/>
          <a:p>
            <a:r>
              <a:rPr lang="en-US" dirty="0"/>
              <a:t>TXA – </a:t>
            </a:r>
            <a:r>
              <a:rPr lang="en-US" dirty="0" err="1"/>
              <a:t>Tranexemic</a:t>
            </a:r>
            <a:r>
              <a:rPr lang="en-US" dirty="0"/>
              <a:t> Acid</a:t>
            </a:r>
          </a:p>
        </p:txBody>
      </p:sp>
      <p:sp>
        <p:nvSpPr>
          <p:cNvPr id="7" name="Content Placeholder 6">
            <a:extLst>
              <a:ext uri="{FF2B5EF4-FFF2-40B4-BE49-F238E27FC236}">
                <a16:creationId xmlns:a16="http://schemas.microsoft.com/office/drawing/2014/main" id="{1D9E001E-771A-65E5-AE50-730203CCCDDE}"/>
              </a:ext>
            </a:extLst>
          </p:cNvPr>
          <p:cNvSpPr>
            <a:spLocks noGrp="1"/>
          </p:cNvSpPr>
          <p:nvPr>
            <p:ph idx="1"/>
          </p:nvPr>
        </p:nvSpPr>
        <p:spPr/>
        <p:txBody>
          <a:bodyPr>
            <a:normAutofit/>
          </a:bodyPr>
          <a:lstStyle/>
          <a:p>
            <a:pPr marL="0" indent="0">
              <a:buNone/>
            </a:pPr>
            <a:r>
              <a:rPr lang="en-US" dirty="0"/>
              <a:t>INDICATIONS</a:t>
            </a:r>
          </a:p>
          <a:p>
            <a:r>
              <a:rPr lang="en-US" dirty="0"/>
              <a:t>Hemorrhagic shock</a:t>
            </a:r>
          </a:p>
          <a:p>
            <a:r>
              <a:rPr lang="en-US" dirty="0"/>
              <a:t>Head injury</a:t>
            </a:r>
          </a:p>
          <a:p>
            <a:pPr marL="0" indent="0">
              <a:buNone/>
            </a:pPr>
            <a:endParaRPr lang="en-US" dirty="0"/>
          </a:p>
          <a:p>
            <a:pPr marL="0" indent="0">
              <a:buNone/>
            </a:pPr>
            <a:r>
              <a:rPr lang="en-US" dirty="0"/>
              <a:t>DOSE:</a:t>
            </a:r>
          </a:p>
          <a:p>
            <a:r>
              <a:rPr lang="en-US" dirty="0"/>
              <a:t>0.5 gram slow IV push </a:t>
            </a:r>
          </a:p>
          <a:p>
            <a:r>
              <a:rPr lang="en-US" dirty="0"/>
              <a:t>ASAP but NOT later than 3 hours after injury</a:t>
            </a:r>
          </a:p>
        </p:txBody>
      </p:sp>
      <p:pic>
        <p:nvPicPr>
          <p:cNvPr id="1026" name="Picture 2">
            <a:extLst>
              <a:ext uri="{FF2B5EF4-FFF2-40B4-BE49-F238E27FC236}">
                <a16:creationId xmlns:a16="http://schemas.microsoft.com/office/drawing/2014/main" id="{575C59DB-53A1-770D-0F53-D2842270B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394" y="1941443"/>
            <a:ext cx="3778526" cy="377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65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86F4-526A-FCE4-28BD-4FB28349A12E}"/>
              </a:ext>
            </a:extLst>
          </p:cNvPr>
          <p:cNvSpPr>
            <a:spLocks noGrp="1"/>
          </p:cNvSpPr>
          <p:nvPr>
            <p:ph type="title"/>
          </p:nvPr>
        </p:nvSpPr>
        <p:spPr/>
        <p:txBody>
          <a:bodyPr>
            <a:normAutofit fontScale="90000"/>
          </a:bodyPr>
          <a:lstStyle/>
          <a:p>
            <a:r>
              <a:rPr lang="en-US" dirty="0"/>
              <a:t>Blood Products:</a:t>
            </a:r>
            <a:br>
              <a:rPr lang="en-US" dirty="0"/>
            </a:br>
            <a:r>
              <a:rPr lang="en-US" dirty="0"/>
              <a:t> Order of Preference</a:t>
            </a:r>
          </a:p>
        </p:txBody>
      </p:sp>
      <p:sp>
        <p:nvSpPr>
          <p:cNvPr id="3" name="Content Placeholder 2">
            <a:extLst>
              <a:ext uri="{FF2B5EF4-FFF2-40B4-BE49-F238E27FC236}">
                <a16:creationId xmlns:a16="http://schemas.microsoft.com/office/drawing/2014/main" id="{FEAC2216-3725-906B-7FA5-077422D32334}"/>
              </a:ext>
            </a:extLst>
          </p:cNvPr>
          <p:cNvSpPr>
            <a:spLocks noGrp="1"/>
          </p:cNvSpPr>
          <p:nvPr>
            <p:ph idx="1"/>
          </p:nvPr>
        </p:nvSpPr>
        <p:spPr/>
        <p:txBody>
          <a:bodyPr>
            <a:normAutofit/>
          </a:bodyPr>
          <a:lstStyle/>
          <a:p>
            <a:r>
              <a:rPr lang="en-US" dirty="0"/>
              <a:t>K9 whole blood </a:t>
            </a:r>
            <a:br>
              <a:rPr lang="en-US" dirty="0"/>
            </a:br>
            <a:endParaRPr lang="en-US" dirty="0"/>
          </a:p>
          <a:p>
            <a:r>
              <a:rPr lang="en-US" dirty="0"/>
              <a:t>K9 plasma and K9 </a:t>
            </a:r>
            <a:r>
              <a:rPr lang="en-US" dirty="0" err="1"/>
              <a:t>pRBCs</a:t>
            </a:r>
            <a:r>
              <a:rPr lang="en-US" dirty="0"/>
              <a:t> in a 1:1 ratio, </a:t>
            </a:r>
          </a:p>
          <a:p>
            <a:endParaRPr lang="en-US" dirty="0"/>
          </a:p>
          <a:p>
            <a:r>
              <a:rPr lang="en-US" dirty="0"/>
              <a:t>Or (second unit may be required)</a:t>
            </a:r>
          </a:p>
          <a:p>
            <a:pPr lvl="1"/>
            <a:r>
              <a:rPr lang="en-US" dirty="0"/>
              <a:t>Reconstituted lyophilized K9 plasma</a:t>
            </a:r>
          </a:p>
          <a:p>
            <a:pPr lvl="1"/>
            <a:r>
              <a:rPr lang="en-US" dirty="0"/>
              <a:t>K9 liquid plasma </a:t>
            </a:r>
          </a:p>
          <a:p>
            <a:pPr lvl="1"/>
            <a:r>
              <a:rPr lang="en-US" dirty="0"/>
              <a:t>Thawed K9 fresh frozen plasma alone</a:t>
            </a:r>
          </a:p>
          <a:p>
            <a:pPr lvl="1"/>
            <a:r>
              <a:rPr lang="en-US" dirty="0"/>
              <a:t>K9 </a:t>
            </a:r>
            <a:r>
              <a:rPr lang="en-US" dirty="0" err="1"/>
              <a:t>pRBCs</a:t>
            </a:r>
            <a:r>
              <a:rPr lang="en-US" dirty="0"/>
              <a:t> alone</a:t>
            </a:r>
          </a:p>
        </p:txBody>
      </p:sp>
    </p:spTree>
    <p:extLst>
      <p:ext uri="{BB962C8B-B14F-4D97-AF65-F5344CB8AC3E}">
        <p14:creationId xmlns:p14="http://schemas.microsoft.com/office/powerpoint/2010/main" val="3512527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478A93-3F82-457B-4161-C9F48E5FE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3D23F-3A99-9B7D-40FF-4C298BD00BB7}"/>
              </a:ext>
            </a:extLst>
          </p:cNvPr>
          <p:cNvSpPr>
            <a:spLocks noGrp="1"/>
          </p:cNvSpPr>
          <p:nvPr>
            <p:ph type="title"/>
          </p:nvPr>
        </p:nvSpPr>
        <p:spPr/>
        <p:txBody>
          <a:bodyPr>
            <a:normAutofit fontScale="90000"/>
          </a:bodyPr>
          <a:lstStyle/>
          <a:p>
            <a:r>
              <a:rPr lang="en-US" dirty="0"/>
              <a:t>Blood Products</a:t>
            </a:r>
          </a:p>
        </p:txBody>
      </p:sp>
      <p:sp>
        <p:nvSpPr>
          <p:cNvPr id="3" name="Content Placeholder 2">
            <a:extLst>
              <a:ext uri="{FF2B5EF4-FFF2-40B4-BE49-F238E27FC236}">
                <a16:creationId xmlns:a16="http://schemas.microsoft.com/office/drawing/2014/main" id="{B60B8765-4622-9AC4-FDF7-6087ACCAF6E7}"/>
              </a:ext>
            </a:extLst>
          </p:cNvPr>
          <p:cNvSpPr>
            <a:spLocks noGrp="1"/>
          </p:cNvSpPr>
          <p:nvPr>
            <p:ph idx="1"/>
          </p:nvPr>
        </p:nvSpPr>
        <p:spPr/>
        <p:txBody>
          <a:bodyPr>
            <a:normAutofit/>
          </a:bodyPr>
          <a:lstStyle/>
          <a:p>
            <a:r>
              <a:rPr lang="en-US" dirty="0"/>
              <a:t>End goals: </a:t>
            </a:r>
          </a:p>
          <a:p>
            <a:pPr lvl="1"/>
            <a:r>
              <a:rPr lang="en-US" dirty="0"/>
              <a:t>Palpable femoral pulse, improved mental status or</a:t>
            </a:r>
          </a:p>
          <a:p>
            <a:pPr lvl="1"/>
            <a:r>
              <a:rPr lang="en-US" dirty="0"/>
              <a:t>Systolic BP 100-110 mmHg</a:t>
            </a:r>
          </a:p>
          <a:p>
            <a:pPr lvl="1"/>
            <a:endParaRPr lang="en-US" dirty="0"/>
          </a:p>
          <a:p>
            <a:r>
              <a:rPr lang="en-US" dirty="0"/>
              <a:t>1g of calcium chloride IV/IO after the second transfused product</a:t>
            </a:r>
            <a:br>
              <a:rPr lang="en-US" dirty="0"/>
            </a:br>
            <a:endParaRPr lang="en-US" dirty="0"/>
          </a:p>
          <a:p>
            <a:r>
              <a:rPr lang="en-US" dirty="0"/>
              <a:t>ASAP but not later than 72 hours prior to injury, (unless veterinarian approved) </a:t>
            </a:r>
          </a:p>
        </p:txBody>
      </p:sp>
    </p:spTree>
    <p:extLst>
      <p:ext uri="{BB962C8B-B14F-4D97-AF65-F5344CB8AC3E}">
        <p14:creationId xmlns:p14="http://schemas.microsoft.com/office/powerpoint/2010/main" val="1248481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32933A-3ED9-6D71-EDC8-7C6BB87FF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3B903-B839-C9F6-B587-5EE45CEE9CC5}"/>
              </a:ext>
            </a:extLst>
          </p:cNvPr>
          <p:cNvSpPr>
            <a:spLocks noGrp="1"/>
          </p:cNvSpPr>
          <p:nvPr>
            <p:ph type="title"/>
          </p:nvPr>
        </p:nvSpPr>
        <p:spPr/>
        <p:txBody>
          <a:bodyPr>
            <a:normAutofit fontScale="90000"/>
          </a:bodyPr>
          <a:lstStyle/>
          <a:p>
            <a:r>
              <a:rPr lang="en-US" dirty="0"/>
              <a:t>If no blood, then crystalloids</a:t>
            </a:r>
          </a:p>
        </p:txBody>
      </p:sp>
      <p:sp>
        <p:nvSpPr>
          <p:cNvPr id="3" name="Content Placeholder 2">
            <a:extLst>
              <a:ext uri="{FF2B5EF4-FFF2-40B4-BE49-F238E27FC236}">
                <a16:creationId xmlns:a16="http://schemas.microsoft.com/office/drawing/2014/main" id="{A9F94081-BBAD-00F9-6949-3AFC3EFCF306}"/>
              </a:ext>
            </a:extLst>
          </p:cNvPr>
          <p:cNvSpPr>
            <a:spLocks noGrp="1"/>
          </p:cNvSpPr>
          <p:nvPr>
            <p:ph idx="1"/>
          </p:nvPr>
        </p:nvSpPr>
        <p:spPr/>
        <p:txBody>
          <a:bodyPr>
            <a:normAutofit/>
          </a:bodyPr>
          <a:lstStyle/>
          <a:p>
            <a:r>
              <a:rPr lang="en-US" dirty="0"/>
              <a:t>End goals: </a:t>
            </a:r>
          </a:p>
          <a:p>
            <a:pPr lvl="1"/>
            <a:r>
              <a:rPr lang="en-US" dirty="0"/>
              <a:t>Palpable femoral pulse</a:t>
            </a:r>
          </a:p>
          <a:p>
            <a:pPr lvl="1"/>
            <a:r>
              <a:rPr lang="en-US" dirty="0"/>
              <a:t>Improved mental status</a:t>
            </a:r>
          </a:p>
          <a:p>
            <a:pPr lvl="1"/>
            <a:r>
              <a:rPr lang="en-US" dirty="0"/>
              <a:t>Systolic BP 100-110 mmHg</a:t>
            </a:r>
          </a:p>
          <a:p>
            <a:pPr marL="571500" lvl="1" indent="0">
              <a:buNone/>
            </a:pPr>
            <a:endParaRPr lang="en-US" dirty="0"/>
          </a:p>
        </p:txBody>
      </p:sp>
    </p:spTree>
    <p:extLst>
      <p:ext uri="{BB962C8B-B14F-4D97-AF65-F5344CB8AC3E}">
        <p14:creationId xmlns:p14="http://schemas.microsoft.com/office/powerpoint/2010/main" val="5399287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09086C-546E-3FFC-BD4F-FCAD4EF6431F}"/>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09BB54B8-3751-4F89-8A78-22EBE7569181}"/>
              </a:ext>
            </a:extLst>
          </p:cNvPr>
          <p:cNvSpPr>
            <a:spLocks noGrp="1"/>
          </p:cNvSpPr>
          <p:nvPr>
            <p:ph type="title"/>
          </p:nvPr>
        </p:nvSpPr>
        <p:spPr>
          <a:xfrm>
            <a:off x="960120" y="643467"/>
            <a:ext cx="3212593" cy="5571066"/>
          </a:xfrm>
        </p:spPr>
        <p:txBody>
          <a:bodyPr>
            <a:normAutofit/>
          </a:bodyPr>
          <a:lstStyle/>
          <a:p>
            <a:r>
              <a:rPr lang="en-US" sz="4600" dirty="0"/>
              <a:t>Analgesia Sedation Goals:</a:t>
            </a:r>
          </a:p>
        </p:txBody>
      </p:sp>
      <p:graphicFrame>
        <p:nvGraphicFramePr>
          <p:cNvPr id="5" name="Content Placeholder 2">
            <a:extLst>
              <a:ext uri="{FF2B5EF4-FFF2-40B4-BE49-F238E27FC236}">
                <a16:creationId xmlns:a16="http://schemas.microsoft.com/office/drawing/2014/main" id="{23961B69-01EE-3C95-91D7-CEBB8265841D}"/>
              </a:ext>
            </a:extLst>
          </p:cNvPr>
          <p:cNvGraphicFramePr>
            <a:graphicFrameLocks noGrp="1"/>
          </p:cNvGraphicFramePr>
          <p:nvPr>
            <p:ph idx="1"/>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8701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4900-7EE2-9595-F272-A6D0EE29DDAF}"/>
              </a:ext>
            </a:extLst>
          </p:cNvPr>
          <p:cNvSpPr>
            <a:spLocks noGrp="1"/>
          </p:cNvSpPr>
          <p:nvPr>
            <p:ph type="title"/>
          </p:nvPr>
        </p:nvSpPr>
        <p:spPr/>
        <p:txBody>
          <a:bodyPr>
            <a:normAutofit fontScale="90000"/>
          </a:bodyPr>
          <a:lstStyle/>
          <a:p>
            <a:r>
              <a:rPr lang="en-US" dirty="0"/>
              <a:t>Analgesia / Sedation Notes</a:t>
            </a:r>
          </a:p>
        </p:txBody>
      </p:sp>
      <p:sp>
        <p:nvSpPr>
          <p:cNvPr id="3" name="Content Placeholder 2">
            <a:extLst>
              <a:ext uri="{FF2B5EF4-FFF2-40B4-BE49-F238E27FC236}">
                <a16:creationId xmlns:a16="http://schemas.microsoft.com/office/drawing/2014/main" id="{1B9FC274-2918-BF3F-BE86-8CDB717F6A8A}"/>
              </a:ext>
            </a:extLst>
          </p:cNvPr>
          <p:cNvSpPr>
            <a:spLocks noGrp="1"/>
          </p:cNvSpPr>
          <p:nvPr>
            <p:ph idx="1"/>
          </p:nvPr>
        </p:nvSpPr>
        <p:spPr/>
        <p:txBody>
          <a:bodyPr>
            <a:normAutofit/>
          </a:bodyPr>
          <a:lstStyle/>
          <a:p>
            <a:pPr marL="0" indent="0">
              <a:buNone/>
            </a:pPr>
            <a:r>
              <a:rPr lang="en-US" dirty="0"/>
              <a:t>Opioid doses for higher than humans </a:t>
            </a:r>
          </a:p>
          <a:p>
            <a:pPr marL="0" indent="0">
              <a:buNone/>
            </a:pPr>
            <a:r>
              <a:rPr lang="en-US" dirty="0"/>
              <a:t>Opioids often cause vomiting</a:t>
            </a:r>
            <a:br>
              <a:rPr lang="en-US" dirty="0"/>
            </a:br>
            <a:endParaRPr lang="en-US" dirty="0"/>
          </a:p>
          <a:p>
            <a:pPr marL="0" indent="0">
              <a:buNone/>
            </a:pPr>
            <a:r>
              <a:rPr lang="en-US" dirty="0"/>
              <a:t>Hydromorphone causes panting; </a:t>
            </a:r>
            <a:br>
              <a:rPr lang="en-US" dirty="0"/>
            </a:br>
            <a:r>
              <a:rPr lang="en-US" dirty="0"/>
              <a:t>caution with head injuries and respiratory disease.</a:t>
            </a:r>
          </a:p>
          <a:p>
            <a:pPr marL="0" indent="0">
              <a:buNone/>
            </a:pPr>
            <a:br>
              <a:rPr lang="en-US" dirty="0"/>
            </a:br>
            <a:r>
              <a:rPr lang="en-US" dirty="0"/>
              <a:t>Polypharmacy is recommended in K9s…</a:t>
            </a:r>
          </a:p>
        </p:txBody>
      </p:sp>
    </p:spTree>
    <p:extLst>
      <p:ext uri="{BB962C8B-B14F-4D97-AF65-F5344CB8AC3E}">
        <p14:creationId xmlns:p14="http://schemas.microsoft.com/office/powerpoint/2010/main" val="1750937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ACB64844-D370-337A-AFBA-38E95F686788}"/>
              </a:ext>
            </a:extLst>
          </p:cNvPr>
          <p:cNvSpPr>
            <a:spLocks noGrp="1"/>
          </p:cNvSpPr>
          <p:nvPr>
            <p:ph type="title"/>
          </p:nvPr>
        </p:nvSpPr>
        <p:spPr>
          <a:xfrm>
            <a:off x="960120" y="643467"/>
            <a:ext cx="3212593" cy="5571066"/>
          </a:xfrm>
        </p:spPr>
        <p:txBody>
          <a:bodyPr>
            <a:normAutofit/>
          </a:bodyPr>
          <a:lstStyle/>
          <a:p>
            <a:pPr algn="r"/>
            <a:r>
              <a:rPr lang="en-US" dirty="0"/>
              <a:t>Mild Pain</a:t>
            </a:r>
          </a:p>
        </p:txBody>
      </p:sp>
      <p:sp>
        <p:nvSpPr>
          <p:cNvPr id="15" name="Content Placeholder 4">
            <a:extLst>
              <a:ext uri="{FF2B5EF4-FFF2-40B4-BE49-F238E27FC236}">
                <a16:creationId xmlns:a16="http://schemas.microsoft.com/office/drawing/2014/main" id="{8828943F-D393-F8D7-551A-3E8EEB1335CF}"/>
              </a:ext>
            </a:extLst>
          </p:cNvPr>
          <p:cNvSpPr>
            <a:spLocks noGrp="1"/>
          </p:cNvSpPr>
          <p:nvPr>
            <p:ph idx="1"/>
          </p:nvPr>
        </p:nvSpPr>
        <p:spPr>
          <a:xfrm>
            <a:off x="4923183" y="0"/>
            <a:ext cx="7156173" cy="6785113"/>
          </a:xfrm>
        </p:spPr>
        <p:txBody>
          <a:bodyPr anchor="ctr">
            <a:normAutofit/>
          </a:bodyPr>
          <a:lstStyle/>
          <a:p>
            <a:pPr>
              <a:lnSpc>
                <a:spcPct val="91000"/>
              </a:lnSpc>
            </a:pPr>
            <a:r>
              <a:rPr lang="en-US" dirty="0"/>
              <a:t>Morphine at 0.25-0.5mg/kg IM </a:t>
            </a:r>
            <a:br>
              <a:rPr lang="en-US" dirty="0"/>
            </a:br>
            <a:r>
              <a:rPr lang="en-US" dirty="0"/>
              <a:t>(one 10mg morphine autoinjector)</a:t>
            </a:r>
            <a:br>
              <a:rPr lang="en-US" dirty="0"/>
            </a:br>
            <a:endParaRPr lang="en-US" dirty="0"/>
          </a:p>
          <a:p>
            <a:pPr>
              <a:lnSpc>
                <a:spcPct val="91000"/>
              </a:lnSpc>
            </a:pPr>
            <a:r>
              <a:rPr lang="en-US" dirty="0"/>
              <a:t>Hydromorphone 0.1 mg/kg IV/IO/IM</a:t>
            </a:r>
            <a:br>
              <a:rPr lang="en-US" dirty="0"/>
            </a:br>
            <a:endParaRPr lang="en-US" dirty="0"/>
          </a:p>
          <a:p>
            <a:pPr>
              <a:lnSpc>
                <a:spcPct val="91000"/>
              </a:lnSpc>
            </a:pPr>
            <a:r>
              <a:rPr lang="en-US" dirty="0"/>
              <a:t>Fentanyl (injectable) every 20-30 minutes at 2-5mcg/kg IV/IO, 10mcg/kg IM</a:t>
            </a:r>
            <a:br>
              <a:rPr lang="en-US" dirty="0"/>
            </a:br>
            <a:endParaRPr lang="en-US" dirty="0"/>
          </a:p>
          <a:p>
            <a:pPr>
              <a:lnSpc>
                <a:spcPct val="91000"/>
              </a:lnSpc>
            </a:pPr>
            <a:r>
              <a:rPr lang="en-US" dirty="0"/>
              <a:t>Ketamine (50mg) IV/IM/IO + Midazolam (10mg) IV/IO/IM</a:t>
            </a:r>
          </a:p>
        </p:txBody>
      </p:sp>
    </p:spTree>
    <p:custDataLst>
      <p:tags r:id="rId1"/>
    </p:custDataLst>
    <p:extLst>
      <p:ext uri="{BB962C8B-B14F-4D97-AF65-F5344CB8AC3E}">
        <p14:creationId xmlns:p14="http://schemas.microsoft.com/office/powerpoint/2010/main" val="6032407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D0B07-5C77-0C80-141E-BD97F6BE03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E41026-01FF-6037-7FAB-5962365A9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4FDD91E7-4092-C639-F55C-E8EF45373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977CC6FB-98F8-91F6-A628-E9AA3BBCDA25}"/>
              </a:ext>
            </a:extLst>
          </p:cNvPr>
          <p:cNvSpPr>
            <a:spLocks noGrp="1"/>
          </p:cNvSpPr>
          <p:nvPr>
            <p:ph type="title"/>
          </p:nvPr>
        </p:nvSpPr>
        <p:spPr>
          <a:xfrm>
            <a:off x="112644" y="643467"/>
            <a:ext cx="4373217" cy="5571066"/>
          </a:xfrm>
        </p:spPr>
        <p:txBody>
          <a:bodyPr>
            <a:normAutofit/>
          </a:bodyPr>
          <a:lstStyle/>
          <a:p>
            <a:pPr algn="r"/>
            <a:r>
              <a:rPr lang="en-US" dirty="0"/>
              <a:t>Moderate to Severe Pain</a:t>
            </a:r>
          </a:p>
        </p:txBody>
      </p:sp>
      <p:sp>
        <p:nvSpPr>
          <p:cNvPr id="15" name="Content Placeholder 4">
            <a:extLst>
              <a:ext uri="{FF2B5EF4-FFF2-40B4-BE49-F238E27FC236}">
                <a16:creationId xmlns:a16="http://schemas.microsoft.com/office/drawing/2014/main" id="{D5D24374-3D62-0A01-E826-7E845284AEFD}"/>
              </a:ext>
            </a:extLst>
          </p:cNvPr>
          <p:cNvSpPr>
            <a:spLocks noGrp="1"/>
          </p:cNvSpPr>
          <p:nvPr>
            <p:ph idx="1"/>
          </p:nvPr>
        </p:nvSpPr>
        <p:spPr>
          <a:xfrm>
            <a:off x="4711149" y="0"/>
            <a:ext cx="7368208" cy="6785113"/>
          </a:xfrm>
        </p:spPr>
        <p:txBody>
          <a:bodyPr anchor="ctr">
            <a:normAutofit/>
          </a:bodyPr>
          <a:lstStyle/>
          <a:p>
            <a:pPr>
              <a:lnSpc>
                <a:spcPct val="91000"/>
              </a:lnSpc>
            </a:pPr>
            <a:r>
              <a:rPr lang="en-US" dirty="0"/>
              <a:t>Ketamine (50mg) IV/IM/IO + Opioid</a:t>
            </a:r>
          </a:p>
          <a:p>
            <a:pPr lvl="1">
              <a:lnSpc>
                <a:spcPct val="91000"/>
              </a:lnSpc>
            </a:pPr>
            <a:r>
              <a:rPr lang="en-US" dirty="0"/>
              <a:t>Morphine at 0.25-0.5 mg/kg IM </a:t>
            </a:r>
            <a:br>
              <a:rPr lang="en-US" dirty="0"/>
            </a:br>
            <a:endParaRPr lang="en-US" dirty="0"/>
          </a:p>
          <a:p>
            <a:pPr lvl="1">
              <a:lnSpc>
                <a:spcPct val="91000"/>
              </a:lnSpc>
            </a:pPr>
            <a:r>
              <a:rPr lang="en-US" dirty="0"/>
              <a:t>Hydromorphone 0.1 mg/kg IV/IO/IM </a:t>
            </a:r>
            <a:br>
              <a:rPr lang="en-US" dirty="0"/>
            </a:br>
            <a:endParaRPr lang="en-US" dirty="0"/>
          </a:p>
          <a:p>
            <a:pPr lvl="1">
              <a:lnSpc>
                <a:spcPct val="91000"/>
              </a:lnSpc>
            </a:pPr>
            <a:r>
              <a:rPr lang="en-US" dirty="0"/>
              <a:t>Fentanyl (injectable) every 20-30 min at 2-5 mcg/kg IV/IO or 10 mcg/kg IM</a:t>
            </a:r>
          </a:p>
        </p:txBody>
      </p:sp>
    </p:spTree>
    <p:custDataLst>
      <p:tags r:id="rId1"/>
    </p:custDataLst>
    <p:extLst>
      <p:ext uri="{BB962C8B-B14F-4D97-AF65-F5344CB8AC3E}">
        <p14:creationId xmlns:p14="http://schemas.microsoft.com/office/powerpoint/2010/main" val="18276817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A4654-1236-87AC-0855-ECA61A7F4E9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A898DD-C4D7-E3FC-4606-E48FA95FD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4B8AEA45-EEB8-DA3E-EF7F-D53FF4575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01730EE2-9257-7F53-0027-DAC91D4F4A43}"/>
              </a:ext>
            </a:extLst>
          </p:cNvPr>
          <p:cNvSpPr>
            <a:spLocks noGrp="1"/>
          </p:cNvSpPr>
          <p:nvPr>
            <p:ph type="title"/>
          </p:nvPr>
        </p:nvSpPr>
        <p:spPr>
          <a:xfrm>
            <a:off x="112644" y="643467"/>
            <a:ext cx="4373217" cy="5571066"/>
          </a:xfrm>
        </p:spPr>
        <p:txBody>
          <a:bodyPr>
            <a:normAutofit/>
          </a:bodyPr>
          <a:lstStyle/>
          <a:p>
            <a:pPr algn="r"/>
            <a:r>
              <a:rPr lang="en-US" dirty="0"/>
              <a:t>Moderate to Severe Pain</a:t>
            </a:r>
          </a:p>
        </p:txBody>
      </p:sp>
      <p:sp>
        <p:nvSpPr>
          <p:cNvPr id="15" name="Content Placeholder 4">
            <a:extLst>
              <a:ext uri="{FF2B5EF4-FFF2-40B4-BE49-F238E27FC236}">
                <a16:creationId xmlns:a16="http://schemas.microsoft.com/office/drawing/2014/main" id="{57A26852-0EBD-61B4-9D61-613A5C95E405}"/>
              </a:ext>
            </a:extLst>
          </p:cNvPr>
          <p:cNvSpPr>
            <a:spLocks noGrp="1"/>
          </p:cNvSpPr>
          <p:nvPr>
            <p:ph idx="1"/>
          </p:nvPr>
        </p:nvSpPr>
        <p:spPr>
          <a:xfrm>
            <a:off x="4923183" y="0"/>
            <a:ext cx="7156173" cy="6785113"/>
          </a:xfrm>
        </p:spPr>
        <p:txBody>
          <a:bodyPr anchor="ctr">
            <a:normAutofit/>
          </a:bodyPr>
          <a:lstStyle/>
          <a:p>
            <a:pPr>
              <a:lnSpc>
                <a:spcPct val="91000"/>
              </a:lnSpc>
            </a:pPr>
            <a:r>
              <a:rPr lang="en-US" dirty="0"/>
              <a:t>Ketamine (50mg) IV/IM/IO + Midazolam (10mg) IV/IO/IM + Opioid:</a:t>
            </a:r>
          </a:p>
          <a:p>
            <a:pPr lvl="1">
              <a:lnSpc>
                <a:spcPct val="91000"/>
              </a:lnSpc>
            </a:pPr>
            <a:r>
              <a:rPr lang="en-US" dirty="0"/>
              <a:t>Morphine at 0.25-0.5 mg/kg IM</a:t>
            </a:r>
            <a:br>
              <a:rPr lang="en-US" dirty="0"/>
            </a:br>
            <a:endParaRPr lang="en-US" dirty="0"/>
          </a:p>
          <a:p>
            <a:pPr lvl="1">
              <a:lnSpc>
                <a:spcPct val="91000"/>
              </a:lnSpc>
            </a:pPr>
            <a:r>
              <a:rPr lang="en-US" dirty="0"/>
              <a:t>Hydromorphone 0.1 mg/kg IV/IO/IM </a:t>
            </a:r>
            <a:br>
              <a:rPr lang="en-US" dirty="0"/>
            </a:br>
            <a:endParaRPr lang="en-US" dirty="0"/>
          </a:p>
          <a:p>
            <a:pPr lvl="1">
              <a:lnSpc>
                <a:spcPct val="91000"/>
              </a:lnSpc>
            </a:pPr>
            <a:r>
              <a:rPr lang="en-US" dirty="0"/>
              <a:t>Fentanyl (injectable) every 20-30 minutes at 2-5 mcg/kg IV/IO or 10 mcg/kg IM</a:t>
            </a:r>
          </a:p>
        </p:txBody>
      </p:sp>
    </p:spTree>
    <p:custDataLst>
      <p:tags r:id="rId1"/>
    </p:custDataLst>
    <p:extLst>
      <p:ext uri="{BB962C8B-B14F-4D97-AF65-F5344CB8AC3E}">
        <p14:creationId xmlns:p14="http://schemas.microsoft.com/office/powerpoint/2010/main" val="21010372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A9032B-86BB-4B40-D1B5-C45062764F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D7471E-4354-E21F-5175-D8912765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13DD9CEF-D1A6-73B7-4556-F075C617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D9626215-B4DF-B849-6075-EA5845634ED6}"/>
              </a:ext>
            </a:extLst>
          </p:cNvPr>
          <p:cNvSpPr>
            <a:spLocks noGrp="1"/>
          </p:cNvSpPr>
          <p:nvPr>
            <p:ph type="title"/>
          </p:nvPr>
        </p:nvSpPr>
        <p:spPr>
          <a:xfrm>
            <a:off x="112644" y="643467"/>
            <a:ext cx="4373217" cy="5571066"/>
          </a:xfrm>
        </p:spPr>
        <p:txBody>
          <a:bodyPr>
            <a:normAutofit/>
          </a:bodyPr>
          <a:lstStyle/>
          <a:p>
            <a:pPr algn="r"/>
            <a:r>
              <a:rPr lang="en-US" dirty="0"/>
              <a:t>Chemical Restraint/ Sedation</a:t>
            </a:r>
          </a:p>
        </p:txBody>
      </p:sp>
      <p:sp>
        <p:nvSpPr>
          <p:cNvPr id="15" name="Content Placeholder 4">
            <a:extLst>
              <a:ext uri="{FF2B5EF4-FFF2-40B4-BE49-F238E27FC236}">
                <a16:creationId xmlns:a16="http://schemas.microsoft.com/office/drawing/2014/main" id="{6E721E3B-E418-09BC-78E0-534BEE3AF4E3}"/>
              </a:ext>
            </a:extLst>
          </p:cNvPr>
          <p:cNvSpPr>
            <a:spLocks noGrp="1"/>
          </p:cNvSpPr>
          <p:nvPr>
            <p:ph idx="1"/>
          </p:nvPr>
        </p:nvSpPr>
        <p:spPr>
          <a:xfrm>
            <a:off x="4923183" y="0"/>
            <a:ext cx="7156173" cy="6785113"/>
          </a:xfrm>
        </p:spPr>
        <p:txBody>
          <a:bodyPr anchor="ctr">
            <a:normAutofit/>
          </a:bodyPr>
          <a:lstStyle/>
          <a:p>
            <a:pPr>
              <a:lnSpc>
                <a:spcPct val="91000"/>
              </a:lnSpc>
            </a:pPr>
            <a:r>
              <a:rPr lang="en-US" dirty="0"/>
              <a:t>Ketamine (100 mg) IV/IM/IO + Midazolam (10mg) IV/IO/IM </a:t>
            </a:r>
            <a:br>
              <a:rPr lang="en-US" dirty="0"/>
            </a:br>
            <a:endParaRPr lang="en-US" dirty="0"/>
          </a:p>
          <a:p>
            <a:pPr>
              <a:lnSpc>
                <a:spcPct val="91000"/>
              </a:lnSpc>
            </a:pPr>
            <a:r>
              <a:rPr lang="en-US" dirty="0"/>
              <a:t>Ketamine (100 mg) IV/IM/IO + Opioid:</a:t>
            </a:r>
          </a:p>
          <a:p>
            <a:pPr lvl="1">
              <a:lnSpc>
                <a:spcPct val="91000"/>
              </a:lnSpc>
            </a:pPr>
            <a:r>
              <a:rPr lang="en-US" dirty="0"/>
              <a:t>Morphine at 0.25-05 mg/kg IM</a:t>
            </a:r>
            <a:br>
              <a:rPr lang="en-US" dirty="0"/>
            </a:br>
            <a:endParaRPr lang="en-US" dirty="0"/>
          </a:p>
          <a:p>
            <a:pPr lvl="1">
              <a:lnSpc>
                <a:spcPct val="91000"/>
              </a:lnSpc>
            </a:pPr>
            <a:r>
              <a:rPr lang="en-US" dirty="0"/>
              <a:t>Hydromorphone 0.1mg/kg IV/IO/IM</a:t>
            </a:r>
            <a:br>
              <a:rPr lang="en-US" dirty="0"/>
            </a:br>
            <a:endParaRPr lang="en-US" dirty="0"/>
          </a:p>
          <a:p>
            <a:pPr lvl="1">
              <a:lnSpc>
                <a:spcPct val="91000"/>
              </a:lnSpc>
            </a:pPr>
            <a:r>
              <a:rPr lang="en-US" dirty="0"/>
              <a:t>Fentanyl (injectable) every 20-30 minutes at 2-5 mcg/kg IV/IO or 10 mcg/kg IM</a:t>
            </a:r>
          </a:p>
        </p:txBody>
      </p:sp>
    </p:spTree>
    <p:custDataLst>
      <p:tags r:id="rId1"/>
    </p:custDataLst>
    <p:extLst>
      <p:ext uri="{BB962C8B-B14F-4D97-AF65-F5344CB8AC3E}">
        <p14:creationId xmlns:p14="http://schemas.microsoft.com/office/powerpoint/2010/main" val="1962927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9 MEDIC 2021 Template Theme">
  <a:themeElements>
    <a:clrScheme name="K9 MEDIC 2021">
      <a:dk1>
        <a:sysClr val="windowText" lastClr="000000"/>
      </a:dk1>
      <a:lt1>
        <a:sysClr val="window" lastClr="FFFFFF"/>
      </a:lt1>
      <a:dk2>
        <a:srgbClr val="3F3A60"/>
      </a:dk2>
      <a:lt2>
        <a:srgbClr val="DFDAE1"/>
      </a:lt2>
      <a:accent1>
        <a:srgbClr val="8C63FF"/>
      </a:accent1>
      <a:accent2>
        <a:srgbClr val="A7A4DF"/>
      </a:accent2>
      <a:accent3>
        <a:srgbClr val="E3D9FF"/>
      </a:accent3>
      <a:accent4>
        <a:srgbClr val="0070C0"/>
      </a:accent4>
      <a:accent5>
        <a:srgbClr val="96AC26"/>
      </a:accent5>
      <a:accent6>
        <a:srgbClr val="3F3A60"/>
      </a:accent6>
      <a:hlink>
        <a:srgbClr val="8C63FF"/>
      </a:hlink>
      <a:folHlink>
        <a:srgbClr val="8C63FF"/>
      </a:folHlink>
    </a:clrScheme>
    <a:fontScheme name="Custom 2">
      <a:majorFont>
        <a:latin typeface="Franklin Gothic Demi Cond"/>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9 MEDIC 2021 Template Theme" id="{B07C3397-9CBB-4B58-8303-8B1CE9EFF211}" vid="{D3275C63-68BE-4421-B0A5-86D61410264F}"/>
    </a:ext>
  </a:extLst>
</a:theme>
</file>

<file path=ppt/theme/theme2.xml><?xml version="1.0" encoding="utf-8"?>
<a:theme xmlns:a="http://schemas.openxmlformats.org/drawingml/2006/main" name="1_Left White master">
  <a:themeElements>
    <a:clrScheme name="K9 MEDIC 2021">
      <a:dk1>
        <a:sysClr val="windowText" lastClr="000000"/>
      </a:dk1>
      <a:lt1>
        <a:sysClr val="window" lastClr="FFFFFF"/>
      </a:lt1>
      <a:dk2>
        <a:srgbClr val="3F3A60"/>
      </a:dk2>
      <a:lt2>
        <a:srgbClr val="DFDAE1"/>
      </a:lt2>
      <a:accent1>
        <a:srgbClr val="8C63FF"/>
      </a:accent1>
      <a:accent2>
        <a:srgbClr val="A7A4DF"/>
      </a:accent2>
      <a:accent3>
        <a:srgbClr val="E3D9FF"/>
      </a:accent3>
      <a:accent4>
        <a:srgbClr val="0070C0"/>
      </a:accent4>
      <a:accent5>
        <a:srgbClr val="96AC26"/>
      </a:accent5>
      <a:accent6>
        <a:srgbClr val="3F3A60"/>
      </a:accent6>
      <a:hlink>
        <a:srgbClr val="8C63FF"/>
      </a:hlink>
      <a:folHlink>
        <a:srgbClr val="8C63FF"/>
      </a:folHlink>
    </a:clrScheme>
    <a:fontScheme name="Custom 2">
      <a:majorFont>
        <a:latin typeface="Franklin Gothic Demi Cond"/>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uxtaposeVTI">
  <a:themeElements>
    <a:clrScheme name="Custom 2">
      <a:dk1>
        <a:sysClr val="windowText" lastClr="000000"/>
      </a:dk1>
      <a:lt1>
        <a:srgbClr val="FFFFFF"/>
      </a:lt1>
      <a:dk2>
        <a:srgbClr val="2D0B60"/>
      </a:dk2>
      <a:lt2>
        <a:srgbClr val="FFFFFF"/>
      </a:lt2>
      <a:accent1>
        <a:srgbClr val="B1ABCD"/>
      </a:accent1>
      <a:accent2>
        <a:srgbClr val="9CB084"/>
      </a:accent2>
      <a:accent3>
        <a:srgbClr val="7E6BC9"/>
      </a:accent3>
      <a:accent4>
        <a:srgbClr val="6585CF"/>
      </a:accent4>
      <a:accent5>
        <a:srgbClr val="570471"/>
      </a:accent5>
      <a:accent6>
        <a:srgbClr val="A379BB"/>
      </a:accent6>
      <a:hlink>
        <a:srgbClr val="9CB084"/>
      </a:hlink>
      <a:folHlink>
        <a:srgbClr val="B1ABCD"/>
      </a:folHlink>
    </a:clrScheme>
    <a:fontScheme name="K9 MEDIC">
      <a:majorFont>
        <a:latin typeface="Franklin Gothic Heavy"/>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4.xml><?xml version="1.0" encoding="utf-8"?>
<a:theme xmlns:a="http://schemas.openxmlformats.org/drawingml/2006/main" name="RetrospectVTI">
  <a:themeElements>
    <a:clrScheme name="Custom 2">
      <a:dk1>
        <a:sysClr val="windowText" lastClr="000000"/>
      </a:dk1>
      <a:lt1>
        <a:srgbClr val="FFFFFF"/>
      </a:lt1>
      <a:dk2>
        <a:srgbClr val="2D0B60"/>
      </a:dk2>
      <a:lt2>
        <a:srgbClr val="FFFFFF"/>
      </a:lt2>
      <a:accent1>
        <a:srgbClr val="B1ABCD"/>
      </a:accent1>
      <a:accent2>
        <a:srgbClr val="9CB084"/>
      </a:accent2>
      <a:accent3>
        <a:srgbClr val="7E6BC9"/>
      </a:accent3>
      <a:accent4>
        <a:srgbClr val="6585CF"/>
      </a:accent4>
      <a:accent5>
        <a:srgbClr val="570471"/>
      </a:accent5>
      <a:accent6>
        <a:srgbClr val="A379BB"/>
      </a:accent6>
      <a:hlink>
        <a:srgbClr val="9CB084"/>
      </a:hlink>
      <a:folHlink>
        <a:srgbClr val="B1ABCD"/>
      </a:folHlink>
    </a:clrScheme>
    <a:fontScheme name="K9 MEDIC">
      <a:majorFont>
        <a:latin typeface="Franklin Gothic Heavy"/>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2">
    <a:dk1>
      <a:sysClr val="windowText" lastClr="000000"/>
    </a:dk1>
    <a:lt1>
      <a:srgbClr val="FFFFFF"/>
    </a:lt1>
    <a:dk2>
      <a:srgbClr val="2D0B60"/>
    </a:dk2>
    <a:lt2>
      <a:srgbClr val="FFFFFF"/>
    </a:lt2>
    <a:accent1>
      <a:srgbClr val="B1ABCD"/>
    </a:accent1>
    <a:accent2>
      <a:srgbClr val="9CB084"/>
    </a:accent2>
    <a:accent3>
      <a:srgbClr val="7E6BC9"/>
    </a:accent3>
    <a:accent4>
      <a:srgbClr val="6585CF"/>
    </a:accent4>
    <a:accent5>
      <a:srgbClr val="570471"/>
    </a:accent5>
    <a:accent6>
      <a:srgbClr val="A379BB"/>
    </a:accent6>
    <a:hlink>
      <a:srgbClr val="9CB084"/>
    </a:hlink>
    <a:folHlink>
      <a:srgbClr val="B1ABC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436cd7-7669-494e-a075-7076a548ce08">
      <Terms xmlns="http://schemas.microsoft.com/office/infopath/2007/PartnerControls"/>
    </lcf76f155ced4ddcb4097134ff3c332f>
    <TaxCatchAll xmlns="08711157-e491-426f-885e-f67a411f77a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DA4AEA9BE7A1439C8E09572719613F" ma:contentTypeVersion="17" ma:contentTypeDescription="Create a new document." ma:contentTypeScope="" ma:versionID="6c95b0be63c0fd3e2585a43b6da8297e">
  <xsd:schema xmlns:xsd="http://www.w3.org/2001/XMLSchema" xmlns:xs="http://www.w3.org/2001/XMLSchema" xmlns:p="http://schemas.microsoft.com/office/2006/metadata/properties" xmlns:ns2="8f436cd7-7669-494e-a075-7076a548ce08" xmlns:ns3="08711157-e491-426f-885e-f67a411f77af" targetNamespace="http://schemas.microsoft.com/office/2006/metadata/properties" ma:root="true" ma:fieldsID="32b58a55d50bd7b55321feeb9a34274d" ns2:_="" ns3:_="">
    <xsd:import namespace="8f436cd7-7669-494e-a075-7076a548ce08"/>
    <xsd:import namespace="08711157-e491-426f-885e-f67a411f77a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36cd7-7669-494e-a075-7076a548c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9fba66a-f220-4cd5-bd50-fdbd4f9db4d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711157-e491-426f-885e-f67a411f77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5624224-8215-438b-befc-5c95155bed2c}" ma:internalName="TaxCatchAll" ma:showField="CatchAllData" ma:web="08711157-e491-426f-885e-f67a411f77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E5838-33A1-4F48-B314-F9E14E82E4A5}">
  <ds:schemaRefs>
    <ds:schemaRef ds:uri="http://schemas.microsoft.com/sharepoint/v3/contenttype/forms"/>
  </ds:schemaRefs>
</ds:datastoreItem>
</file>

<file path=customXml/itemProps2.xml><?xml version="1.0" encoding="utf-8"?>
<ds:datastoreItem xmlns:ds="http://schemas.openxmlformats.org/officeDocument/2006/customXml" ds:itemID="{DC83FB57-3E01-4EC1-9602-68C6982D2AE3}">
  <ds:schemaRef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terms/"/>
    <ds:schemaRef ds:uri="http://purl.org/dc/elements/1.1/"/>
    <ds:schemaRef ds:uri="http://purl.org/dc/dcmitype/"/>
    <ds:schemaRef ds:uri="08711157-e491-426f-885e-f67a411f77af"/>
    <ds:schemaRef ds:uri="http://schemas.openxmlformats.org/package/2006/metadata/core-properties"/>
    <ds:schemaRef ds:uri="8f436cd7-7669-494e-a075-7076a548ce08"/>
  </ds:schemaRefs>
</ds:datastoreItem>
</file>

<file path=customXml/itemProps3.xml><?xml version="1.0" encoding="utf-8"?>
<ds:datastoreItem xmlns:ds="http://schemas.openxmlformats.org/officeDocument/2006/customXml" ds:itemID="{77B6C455-B6E2-46FA-A763-F02CD44C54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36cd7-7669-494e-a075-7076a548ce08"/>
    <ds:schemaRef ds:uri="08711157-e491-426f-885e-f67a411f7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TotalTime>
  <Words>9355</Words>
  <Application>Microsoft Office PowerPoint</Application>
  <PresentationFormat>Widescreen</PresentationFormat>
  <Paragraphs>1096</Paragraphs>
  <Slides>124</Slides>
  <Notes>72</Notes>
  <HiddenSlides>21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124</vt:i4>
      </vt:variant>
    </vt:vector>
  </HeadingPairs>
  <TitlesOfParts>
    <vt:vector size="145" baseType="lpstr">
      <vt:lpstr>Aharoni</vt:lpstr>
      <vt:lpstr>Aptos</vt:lpstr>
      <vt:lpstr>Arial</vt:lpstr>
      <vt:lpstr>Avenir LT Pro</vt:lpstr>
      <vt:lpstr>Calibri</vt:lpstr>
      <vt:lpstr>Courier New</vt:lpstr>
      <vt:lpstr>Franklin Gothic Demi Cond</vt:lpstr>
      <vt:lpstr>Franklin Gothic Heavy</vt:lpstr>
      <vt:lpstr>Garamond</vt:lpstr>
      <vt:lpstr>Georgia</vt:lpstr>
      <vt:lpstr>Noto Sans</vt:lpstr>
      <vt:lpstr>Open Sans</vt:lpstr>
      <vt:lpstr>Roboto</vt:lpstr>
      <vt:lpstr>Segoe UI</vt:lpstr>
      <vt:lpstr>Segoi UI</vt:lpstr>
      <vt:lpstr>Webdings</vt:lpstr>
      <vt:lpstr>Wingdings</vt:lpstr>
      <vt:lpstr>K9 MEDIC 2021 Template Theme</vt:lpstr>
      <vt:lpstr>1_Left White master</vt:lpstr>
      <vt:lpstr>JuxtaposeVTI</vt:lpstr>
      <vt:lpstr>RetrospectVTI</vt:lpstr>
      <vt:lpstr>Poisons</vt:lpstr>
      <vt:lpstr>POISONS: Rule #1 If in Doubt, Check it Out</vt:lpstr>
      <vt:lpstr>POISONS Rule #2 Know Thy Dog!</vt:lpstr>
      <vt:lpstr>Poisons - Sago Palm</vt:lpstr>
      <vt:lpstr>Poisons – Other Plants</vt:lpstr>
      <vt:lpstr>Poisons – Grapes &amp; Raisins &amp; Sultana</vt:lpstr>
      <vt:lpstr>Poisons – Onions and Garlic</vt:lpstr>
      <vt:lpstr>PowerPoint Presentation</vt:lpstr>
      <vt:lpstr>PowerPoint Presentation</vt:lpstr>
      <vt:lpstr>PowerPoint Presentation</vt:lpstr>
      <vt:lpstr>PowerPoint Presentation</vt:lpstr>
      <vt:lpstr>PowerPoint Presentation</vt:lpstr>
      <vt:lpstr>Poisons - Chocolate</vt:lpstr>
      <vt:lpstr>How Much?</vt:lpstr>
      <vt:lpstr>Poisons – Snail Bait – Metaldehyde</vt:lpstr>
      <vt:lpstr>Poisons - Rodenticides - Anticoagulants</vt:lpstr>
      <vt:lpstr>Poisons - Rodenticides - Anticoagulants</vt:lpstr>
      <vt:lpstr>Poisons - Rodenticides - BROMETHALIN</vt:lpstr>
      <vt:lpstr>Poisons - Rodenticides - BROMETHALIN</vt:lpstr>
      <vt:lpstr>Poisons - Rodenticides - BROMETHALIN</vt:lpstr>
      <vt:lpstr>Poisons – Rodenticides – Cholecalciferol</vt:lpstr>
      <vt:lpstr>Poisons – Ethylene Glycol</vt:lpstr>
      <vt:lpstr>Dog Safer Antifreeze</vt:lpstr>
      <vt:lpstr>Poisons - Xylitol</vt:lpstr>
      <vt:lpstr>Poisons - Xylitol</vt:lpstr>
      <vt:lpstr>Training Aids</vt:lpstr>
      <vt:lpstr>PowerPoint Presentation</vt:lpstr>
      <vt:lpstr>PowerPoint Presentation</vt:lpstr>
      <vt:lpstr>Drug Exposures</vt:lpstr>
      <vt:lpstr>Explosive Exposures</vt:lpstr>
      <vt:lpstr>Drug Exposures</vt:lpstr>
      <vt:lpstr>Inducing Vomiting</vt:lpstr>
      <vt:lpstr>Clevor®</vt:lpstr>
      <vt:lpstr>Apomorphine</vt:lpstr>
      <vt:lpstr>3% Hydrogen Peroxide (H202)</vt:lpstr>
      <vt:lpstr>Also, Activated charcoal</vt:lpstr>
      <vt:lpstr>PowerPoint Presentation</vt:lpstr>
      <vt:lpstr>Just like human patients…</vt:lpstr>
      <vt:lpstr>Anaphylaxis</vt:lpstr>
      <vt:lpstr>Allergic Reactions</vt:lpstr>
      <vt:lpstr>Allergic Reactions</vt:lpstr>
      <vt:lpstr>Emergency Pain Management</vt:lpstr>
      <vt:lpstr>Naloxone / Narcan®</vt:lpstr>
      <vt:lpstr>Are environmental opioid overdoses common for K9s?</vt:lpstr>
      <vt:lpstr>What are Opioids?</vt:lpstr>
      <vt:lpstr>What is Naloxone?</vt:lpstr>
      <vt:lpstr>What is Narcan®?</vt:lpstr>
      <vt:lpstr>Different meanings: “Narcotic”</vt:lpstr>
      <vt:lpstr>Opioid Symptoms</vt:lpstr>
      <vt:lpstr>When do I provide Naloxone?</vt:lpstr>
      <vt:lpstr>But First… PPE</vt:lpstr>
      <vt:lpstr>But First… Decontamination</vt:lpstr>
      <vt:lpstr> Naloxone Admin: Intranasal Narcan®</vt:lpstr>
      <vt:lpstr> Naloxone Admin: Intranasal ‘MAD’</vt:lpstr>
      <vt:lpstr>Naloxone Admin: Intramuscular Evzio</vt:lpstr>
      <vt:lpstr>Naloxone Admin: Intramuscular Evzio</vt:lpstr>
      <vt:lpstr>What Next?</vt:lpstr>
      <vt:lpstr>No Naloxone?</vt:lpstr>
      <vt:lpstr>Will Naloxone affect scent ability?</vt:lpstr>
      <vt:lpstr>Snake Bites</vt:lpstr>
      <vt:lpstr>US Rattlesnakes</vt:lpstr>
      <vt:lpstr>Russell Viper</vt:lpstr>
      <vt:lpstr>Identification </vt:lpstr>
      <vt:lpstr>Situational Profile</vt:lpstr>
      <vt:lpstr>Snake Bite Factors</vt:lpstr>
      <vt:lpstr>Snake Bite Factors</vt:lpstr>
      <vt:lpstr>Vaccination?</vt:lpstr>
      <vt:lpstr>Rattlesnake Vaccine</vt:lpstr>
      <vt:lpstr>What We Know about this Vaccine</vt:lpstr>
      <vt:lpstr>Vaccination </vt:lpstr>
      <vt:lpstr>Physical</vt:lpstr>
      <vt:lpstr>Avoidance training</vt:lpstr>
      <vt:lpstr>Field Treatment</vt:lpstr>
      <vt:lpstr>Snake Bite Treatments</vt:lpstr>
      <vt:lpstr>Snake Bite Treatments</vt:lpstr>
      <vt:lpstr>Snake Bite Treatments</vt:lpstr>
      <vt:lpstr>Snake Bite Treatments</vt:lpstr>
      <vt:lpstr>How About ???</vt:lpstr>
      <vt:lpstr>Calm Transport</vt:lpstr>
      <vt:lpstr>Advance Planning</vt:lpstr>
      <vt:lpstr>Treatment</vt:lpstr>
      <vt:lpstr>Treatment</vt:lpstr>
      <vt:lpstr>Treatment</vt:lpstr>
      <vt:lpstr>Hyperbaric Oxygen Therapy</vt:lpstr>
      <vt:lpstr>Monitoring</vt:lpstr>
      <vt:lpstr>Antivenin</vt:lpstr>
      <vt:lpstr>Antivenin Not All are Created Equal </vt:lpstr>
      <vt:lpstr>Prognosis</vt:lpstr>
      <vt:lpstr>PharmaCOLOGY</vt:lpstr>
      <vt:lpstr>TXA – Tranexemic Acid</vt:lpstr>
      <vt:lpstr>Blood Products:  Order of Preference</vt:lpstr>
      <vt:lpstr>Blood Products</vt:lpstr>
      <vt:lpstr>If no blood, then crystalloids</vt:lpstr>
      <vt:lpstr>Analgesia Sedation Goals:</vt:lpstr>
      <vt:lpstr>Analgesia / Sedation Notes</vt:lpstr>
      <vt:lpstr>Mild Pain</vt:lpstr>
      <vt:lpstr>Moderate to Severe Pain</vt:lpstr>
      <vt:lpstr>Moderate to Severe Pain</vt:lpstr>
      <vt:lpstr>Chemical Restraint/ Sedation</vt:lpstr>
      <vt:lpstr>Drug Reversals</vt:lpstr>
      <vt:lpstr>Antibiotics</vt:lpstr>
      <vt:lpstr>Head Injuries</vt:lpstr>
      <vt:lpstr>Motion Sickness</vt:lpstr>
      <vt:lpstr>Motion Sickness</vt:lpstr>
      <vt:lpstr>Burn Injuries</vt:lpstr>
      <vt:lpstr>BURNS</vt:lpstr>
      <vt:lpstr>Total body surface area (TBSA)</vt:lpstr>
      <vt:lpstr>Total body surface area (TBSA)</vt:lpstr>
      <vt:lpstr>PowerPoint Presentation</vt:lpstr>
      <vt:lpstr>Hypothermia</vt:lpstr>
      <vt:lpstr>Hypothermia</vt:lpstr>
      <vt:lpstr>Questions?</vt:lpstr>
      <vt:lpstr>PowerPoint Presentation</vt:lpstr>
      <vt:lpstr>For K9 Handlers – Basic Scope</vt:lpstr>
      <vt:lpstr>The “Oh $H!+T” Kit</vt:lpstr>
      <vt:lpstr>PowerPoint Presentation</vt:lpstr>
      <vt:lpstr>Other to Add:</vt:lpstr>
      <vt:lpstr>The BackUp / Base Bag</vt:lpstr>
      <vt:lpstr>Base Bag</vt:lpstr>
      <vt:lpstr>Base Bag</vt:lpstr>
      <vt:lpstr>Base Bag</vt:lpstr>
      <vt:lpstr>The Problem with Pain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Brenner</dc:creator>
  <cp:lastModifiedBy>Jo-Anne Brenner</cp:lastModifiedBy>
  <cp:revision>2</cp:revision>
  <dcterms:created xsi:type="dcterms:W3CDTF">2023-09-26T13:55:52Z</dcterms:created>
  <dcterms:modified xsi:type="dcterms:W3CDTF">2024-01-30T07:27:23Z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16DF6D40-EBA5-4329-9E80-0BFED026B440</vt:lpwstr>
  </property>
  <property fmtid="{D5CDD505-2E9C-101B-9397-08002B2CF9AE}" pid="3" name="ArticulatePath">
    <vt:lpwstr>Presentation2</vt:lpwstr>
  </property>
  <property fmtid="{D5CDD505-2E9C-101B-9397-08002B2CF9AE}" pid="4" name="ContentTypeId">
    <vt:lpwstr>0x010100A4DA4AEA9BE7A1439C8E09572719613F</vt:lpwstr>
  </property>
  <property fmtid="{D5CDD505-2E9C-101B-9397-08002B2CF9AE}" pid="5" name="MediaServiceImageTags">
    <vt:lpwstr/>
  </property>
</Properties>
</file>